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9"/>
  </p:notesMasterIdLst>
  <p:sldIdLst>
    <p:sldId id="256" r:id="rId2"/>
    <p:sldId id="275" r:id="rId3"/>
    <p:sldId id="276" r:id="rId4"/>
    <p:sldId id="278" r:id="rId5"/>
    <p:sldId id="486" r:id="rId6"/>
    <p:sldId id="487" r:id="rId7"/>
    <p:sldId id="488" r:id="rId8"/>
    <p:sldId id="489" r:id="rId9"/>
    <p:sldId id="490" r:id="rId10"/>
    <p:sldId id="491" r:id="rId11"/>
    <p:sldId id="524" r:id="rId12"/>
    <p:sldId id="525" r:id="rId13"/>
    <p:sldId id="494" r:id="rId14"/>
    <p:sldId id="526" r:id="rId15"/>
    <p:sldId id="527" r:id="rId16"/>
    <p:sldId id="495" r:id="rId17"/>
    <p:sldId id="496" r:id="rId18"/>
    <p:sldId id="497" r:id="rId19"/>
    <p:sldId id="498" r:id="rId20"/>
    <p:sldId id="499" r:id="rId21"/>
    <p:sldId id="500" r:id="rId22"/>
    <p:sldId id="501" r:id="rId23"/>
    <p:sldId id="502" r:id="rId24"/>
    <p:sldId id="503" r:id="rId25"/>
    <p:sldId id="504" r:id="rId26"/>
    <p:sldId id="509" r:id="rId27"/>
    <p:sldId id="516" r:id="rId28"/>
    <p:sldId id="505" r:id="rId29"/>
    <p:sldId id="508" r:id="rId30"/>
    <p:sldId id="507" r:id="rId31"/>
    <p:sldId id="518" r:id="rId32"/>
    <p:sldId id="510" r:id="rId33"/>
    <p:sldId id="511" r:id="rId34"/>
    <p:sldId id="512" r:id="rId35"/>
    <p:sldId id="513" r:id="rId36"/>
    <p:sldId id="514" r:id="rId37"/>
    <p:sldId id="515" r:id="rId38"/>
    <p:sldId id="506" r:id="rId39"/>
    <p:sldId id="517" r:id="rId40"/>
    <p:sldId id="519" r:id="rId41"/>
    <p:sldId id="520" r:id="rId42"/>
    <p:sldId id="545" r:id="rId43"/>
    <p:sldId id="541" r:id="rId44"/>
    <p:sldId id="528" r:id="rId45"/>
    <p:sldId id="546" r:id="rId46"/>
    <p:sldId id="547" r:id="rId47"/>
    <p:sldId id="529" r:id="rId48"/>
    <p:sldId id="530" r:id="rId49"/>
    <p:sldId id="523" r:id="rId50"/>
    <p:sldId id="531" r:id="rId51"/>
    <p:sldId id="532" r:id="rId52"/>
    <p:sldId id="533" r:id="rId53"/>
    <p:sldId id="534" r:id="rId54"/>
    <p:sldId id="535" r:id="rId55"/>
    <p:sldId id="536" r:id="rId56"/>
    <p:sldId id="543" r:id="rId57"/>
    <p:sldId id="544" r:id="rId58"/>
    <p:sldId id="539" r:id="rId59"/>
    <p:sldId id="540" r:id="rId60"/>
    <p:sldId id="542" r:id="rId61"/>
    <p:sldId id="578" r:id="rId62"/>
    <p:sldId id="579" r:id="rId63"/>
    <p:sldId id="595" r:id="rId64"/>
    <p:sldId id="596" r:id="rId65"/>
    <p:sldId id="599" r:id="rId66"/>
    <p:sldId id="600" r:id="rId67"/>
    <p:sldId id="581" r:id="rId68"/>
    <p:sldId id="601" r:id="rId69"/>
    <p:sldId id="583" r:id="rId70"/>
    <p:sldId id="602" r:id="rId71"/>
    <p:sldId id="603" r:id="rId72"/>
    <p:sldId id="604" r:id="rId73"/>
    <p:sldId id="584" r:id="rId74"/>
    <p:sldId id="605" r:id="rId75"/>
    <p:sldId id="597" r:id="rId76"/>
    <p:sldId id="598" r:id="rId77"/>
    <p:sldId id="585" r:id="rId78"/>
    <p:sldId id="586" r:id="rId79"/>
    <p:sldId id="587" r:id="rId80"/>
    <p:sldId id="588" r:id="rId81"/>
    <p:sldId id="589" r:id="rId82"/>
    <p:sldId id="593" r:id="rId83"/>
    <p:sldId id="609" r:id="rId84"/>
    <p:sldId id="594" r:id="rId85"/>
    <p:sldId id="606" r:id="rId86"/>
    <p:sldId id="607" r:id="rId87"/>
    <p:sldId id="608" r:id="rId88"/>
    <p:sldId id="612" r:id="rId89"/>
    <p:sldId id="613" r:id="rId90"/>
    <p:sldId id="611" r:id="rId91"/>
    <p:sldId id="610" r:id="rId92"/>
    <p:sldId id="257" r:id="rId93"/>
    <p:sldId id="289" r:id="rId94"/>
    <p:sldId id="258" r:id="rId95"/>
    <p:sldId id="259" r:id="rId96"/>
    <p:sldId id="260" r:id="rId97"/>
    <p:sldId id="261" r:id="rId98"/>
    <p:sldId id="262" r:id="rId99"/>
    <p:sldId id="263" r:id="rId100"/>
    <p:sldId id="286" r:id="rId101"/>
    <p:sldId id="287" r:id="rId102"/>
    <p:sldId id="291" r:id="rId103"/>
    <p:sldId id="292" r:id="rId104"/>
    <p:sldId id="293" r:id="rId105"/>
    <p:sldId id="264" r:id="rId106"/>
    <p:sldId id="265" r:id="rId107"/>
    <p:sldId id="288" r:id="rId108"/>
    <p:sldId id="266" r:id="rId109"/>
    <p:sldId id="267" r:id="rId110"/>
    <p:sldId id="268" r:id="rId111"/>
    <p:sldId id="269" r:id="rId112"/>
    <p:sldId id="270" r:id="rId113"/>
    <p:sldId id="548" r:id="rId114"/>
    <p:sldId id="549" r:id="rId115"/>
    <p:sldId id="550" r:id="rId116"/>
    <p:sldId id="551" r:id="rId117"/>
    <p:sldId id="552" r:id="rId118"/>
    <p:sldId id="553" r:id="rId119"/>
    <p:sldId id="562" r:id="rId120"/>
    <p:sldId id="559" r:id="rId121"/>
    <p:sldId id="554" r:id="rId122"/>
    <p:sldId id="555" r:id="rId123"/>
    <p:sldId id="556" r:id="rId124"/>
    <p:sldId id="557" r:id="rId125"/>
    <p:sldId id="558" r:id="rId126"/>
    <p:sldId id="560" r:id="rId127"/>
    <p:sldId id="561" r:id="rId128"/>
    <p:sldId id="563" r:id="rId129"/>
    <p:sldId id="564" r:id="rId130"/>
    <p:sldId id="570" r:id="rId131"/>
    <p:sldId id="565" r:id="rId132"/>
    <p:sldId id="566" r:id="rId133"/>
    <p:sldId id="567" r:id="rId134"/>
    <p:sldId id="568" r:id="rId135"/>
    <p:sldId id="569" r:id="rId136"/>
    <p:sldId id="577" r:id="rId137"/>
    <p:sldId id="572" r:id="rId138"/>
    <p:sldId id="576" r:id="rId139"/>
    <p:sldId id="573" r:id="rId140"/>
    <p:sldId id="574" r:id="rId141"/>
    <p:sldId id="571" r:id="rId142"/>
    <p:sldId id="619" r:id="rId143"/>
    <p:sldId id="575" r:id="rId144"/>
    <p:sldId id="618" r:id="rId145"/>
    <p:sldId id="620" r:id="rId146"/>
    <p:sldId id="622" r:id="rId147"/>
    <p:sldId id="621" r:id="rId148"/>
    <p:sldId id="590" r:id="rId149"/>
    <p:sldId id="591" r:id="rId150"/>
    <p:sldId id="614" r:id="rId151"/>
    <p:sldId id="634" r:id="rId152"/>
    <p:sldId id="630" r:id="rId153"/>
    <p:sldId id="635" r:id="rId154"/>
    <p:sldId id="633" r:id="rId155"/>
    <p:sldId id="636" r:id="rId156"/>
    <p:sldId id="637" r:id="rId157"/>
    <p:sldId id="638" r:id="rId158"/>
    <p:sldId id="639" r:id="rId159"/>
    <p:sldId id="640" r:id="rId160"/>
    <p:sldId id="641" r:id="rId161"/>
    <p:sldId id="642" r:id="rId162"/>
    <p:sldId id="643" r:id="rId163"/>
    <p:sldId id="644" r:id="rId164"/>
    <p:sldId id="645" r:id="rId165"/>
    <p:sldId id="646" r:id="rId166"/>
    <p:sldId id="647" r:id="rId167"/>
    <p:sldId id="648" r:id="rId168"/>
    <p:sldId id="649" r:id="rId169"/>
    <p:sldId id="650" r:id="rId170"/>
    <p:sldId id="652" r:id="rId171"/>
    <p:sldId id="651" r:id="rId172"/>
    <p:sldId id="653" r:id="rId173"/>
    <p:sldId id="654" r:id="rId174"/>
    <p:sldId id="631" r:id="rId175"/>
    <p:sldId id="632" r:id="rId176"/>
    <p:sldId id="623" r:id="rId177"/>
    <p:sldId id="617" r:id="rId178"/>
    <p:sldId id="655" r:id="rId179"/>
    <p:sldId id="656" r:id="rId180"/>
    <p:sldId id="657" r:id="rId181"/>
    <p:sldId id="658" r:id="rId182"/>
    <p:sldId id="659" r:id="rId183"/>
    <p:sldId id="660" r:id="rId184"/>
    <p:sldId id="661" r:id="rId185"/>
    <p:sldId id="615" r:id="rId186"/>
    <p:sldId id="624" r:id="rId187"/>
    <p:sldId id="625" r:id="rId188"/>
    <p:sldId id="626" r:id="rId189"/>
    <p:sldId id="627" r:id="rId190"/>
    <p:sldId id="628" r:id="rId191"/>
    <p:sldId id="629" r:id="rId192"/>
    <p:sldId id="616" r:id="rId193"/>
    <p:sldId id="662" r:id="rId194"/>
    <p:sldId id="663" r:id="rId195"/>
    <p:sldId id="592" r:id="rId196"/>
    <p:sldId id="664" r:id="rId197"/>
    <p:sldId id="665" r:id="rId198"/>
  </p:sldIdLst>
  <p:sldSz cx="9144000" cy="6858000" type="screen4x3"/>
  <p:notesSz cx="6858000" cy="9144000"/>
  <p:defaultTextStyle>
    <a:defPPr>
      <a:defRPr lang="en-US"/>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9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81" d="100"/>
          <a:sy n="81" d="100"/>
        </p:scale>
        <p:origin x="1498" y="53"/>
      </p:cViewPr>
      <p:guideLst>
        <p:guide orient="horz" pos="2160"/>
        <p:guide pos="290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notesMaster" Target="notesMasters/notesMaster1.xml"/><Relationship Id="rId20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A28787-2435-42B3-B9C6-240BA98A6D5B}" type="datetimeFigureOut">
              <a:rPr lang="en-IN" smtClean="0"/>
              <a:t>17-10-2023</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0A8E01-5CDA-4FF9-A619-D36758AB89B3}" type="slidenum">
              <a:rPr lang="en-IN" smtClean="0"/>
              <a:t>‹#›</a:t>
            </a:fld>
            <a:endParaRPr lang="en-IN"/>
          </a:p>
        </p:txBody>
      </p:sp>
    </p:spTree>
    <p:extLst>
      <p:ext uri="{BB962C8B-B14F-4D97-AF65-F5344CB8AC3E}">
        <p14:creationId xmlns:p14="http://schemas.microsoft.com/office/powerpoint/2010/main" val="2100493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A0FC2ED-EBB0-4A9B-9142-06C9151BB088}" type="datetimeFigureOut">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10/17/2023</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dirty="0"/>
              <a:t>‹#›</a:t>
            </a:fld>
            <a:endParaRPr lang="en-US" dirty="0">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A0FC2ED-EBB0-4A9B-9142-06C9151BB088}" type="datetimeFigureOut">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10/17/2023</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dirty="0"/>
              <a:t>‹#›</a:t>
            </a:fld>
            <a:endParaRPr lang="en-US" dirty="0">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A0FC2ED-EBB0-4A9B-9142-06C9151BB088}" type="datetimeFigureOut">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10/17/2023</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dirty="0"/>
              <a:t>‹#›</a:t>
            </a:fld>
            <a:endParaRPr lang="en-US" dirty="0">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A0FC2ED-EBB0-4A9B-9142-06C9151BB088}" type="datetimeFigureOut">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10/17/2023</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dirty="0"/>
              <a:t>‹#›</a:t>
            </a:fld>
            <a:endParaRPr lang="en-US" dirty="0">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A0FC2ED-EBB0-4A9B-9142-06C9151BB088}" type="datetimeFigureOut">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10/17/2023</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dirty="0"/>
              <a:t>‹#›</a:t>
            </a:fld>
            <a:endParaRPr lang="en-US" dirty="0">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A0FC2ED-EBB0-4A9B-9142-06C9151BB088}" type="datetimeFigureOut">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10/17/2023</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lstStyle/>
          <a:p>
            <a:pPr lvl="0" eaLnBrk="1" hangingPunct="1">
              <a:buNone/>
            </a:pPr>
            <a:fld id="{9A0DB2DC-4C9A-4742-B13C-FB6460FD3503}" type="slidenum">
              <a:rPr lang="en-US" dirty="0"/>
              <a:t>‹#›</a:t>
            </a:fld>
            <a:endParaRPr lang="en-US" dirty="0">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A0FC2ED-EBB0-4A9B-9142-06C9151BB088}" type="datetimeFigureOut">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10/17/2023</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Slide Number Placeholder 8"/>
          <p:cNvSpPr>
            <a:spLocks noGrp="1"/>
          </p:cNvSpPr>
          <p:nvPr>
            <p:ph type="sldNum" sz="quarter" idx="12"/>
          </p:nvPr>
        </p:nvSpPr>
        <p:spPr/>
        <p:txBody>
          <a:bodyPr/>
          <a:lstStyle/>
          <a:p>
            <a:pPr lvl="0" eaLnBrk="1" hangingPunct="1">
              <a:buNone/>
            </a:pPr>
            <a:fld id="{9A0DB2DC-4C9A-4742-B13C-FB6460FD3503}" type="slidenum">
              <a:rPr lang="en-US" dirty="0"/>
              <a:t>‹#›</a:t>
            </a:fld>
            <a:endParaRPr lang="en-US" dirty="0">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A0FC2ED-EBB0-4A9B-9142-06C9151BB088}" type="datetimeFigureOut">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10/17/2023</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lstStyle/>
          <a:p>
            <a:pPr lvl="0" eaLnBrk="1" hangingPunct="1">
              <a:buNone/>
            </a:pPr>
            <a:fld id="{9A0DB2DC-4C9A-4742-B13C-FB6460FD3503}" type="slidenum">
              <a:rPr lang="en-US" dirty="0"/>
              <a:t>‹#›</a:t>
            </a:fld>
            <a:endParaRPr lang="en-US" dirty="0">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A0FC2ED-EBB0-4A9B-9142-06C9151BB088}" type="datetimeFigureOut">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10/17/2023</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lstStyle/>
          <a:p>
            <a:pPr lvl="0" eaLnBrk="1" hangingPunct="1">
              <a:buNone/>
            </a:pPr>
            <a:fld id="{9A0DB2DC-4C9A-4742-B13C-FB6460FD3503}" type="slidenum">
              <a:rPr lang="en-US" dirty="0"/>
              <a:t>‹#›</a:t>
            </a:fld>
            <a:endParaRPr lang="en-US" dirty="0">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A0FC2ED-EBB0-4A9B-9142-06C9151BB088}" type="datetimeFigureOut">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10/17/2023</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lstStyle/>
          <a:p>
            <a:pPr lvl="0" eaLnBrk="1" hangingPunct="1">
              <a:buNone/>
            </a:pPr>
            <a:fld id="{9A0DB2DC-4C9A-4742-B13C-FB6460FD3503}" type="slidenum">
              <a:rPr lang="en-US" dirty="0"/>
              <a:t>‹#›</a:t>
            </a:fld>
            <a:endParaRPr lang="en-US" dirty="0">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A0FC2ED-EBB0-4A9B-9142-06C9151BB088}" type="datetimeFigureOut">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10/17/2023</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lstStyle/>
          <a:p>
            <a:pPr lvl="0" eaLnBrk="1" hangingPunct="1">
              <a:buNone/>
            </a:pPr>
            <a:fld id="{9A0DB2DC-4C9A-4742-B13C-FB6460FD3503}" type="slidenum">
              <a:rPr lang="en-US" dirty="0"/>
              <a:t>‹#›</a:t>
            </a:fld>
            <a:endParaRPr lang="en-US" dirty="0">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a:xfrm>
            <a:off x="457200" y="274638"/>
            <a:ext cx="8229600" cy="1143000"/>
          </a:xfrm>
          <a:prstGeom prst="rect">
            <a:avLst/>
          </a:prstGeom>
          <a:noFill/>
          <a:ln w="9525">
            <a:noFill/>
          </a:ln>
        </p:spPr>
        <p:txBody>
          <a:bodyPr anchor="ctr" anchorCtr="0"/>
          <a:lstStyle/>
          <a:p>
            <a:pPr lvl="0"/>
            <a:r>
              <a:rPr dirty="0"/>
              <a:t>Click to edit Master title style</a:t>
            </a:r>
          </a:p>
        </p:txBody>
      </p:sp>
      <p:sp>
        <p:nvSpPr>
          <p:cNvPr id="1027" name="Text Placeholder 2"/>
          <p:cNvSpPr>
            <a:spLocks noGrp="1"/>
          </p:cNvSpPr>
          <p:nvPr>
            <p:ph type="body" idx="1"/>
          </p:nvPr>
        </p:nvSpPr>
        <p:spPr>
          <a:xfrm>
            <a:off x="457200" y="1600200"/>
            <a:ext cx="8229600" cy="4525963"/>
          </a:xfrm>
          <a:prstGeom prst="rect">
            <a:avLst/>
          </a:prstGeom>
          <a:noFill/>
          <a:ln w="9525">
            <a:noFill/>
          </a:ln>
        </p:spPr>
        <p:txBody>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EA0FC2ED-EBB0-4A9B-9142-06C9151BB088}" type="datetimeFigureOut">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10/17/2023</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rgbClr val="898989"/>
                </a:solidFill>
                <a:latin typeface="Calibri" panose="020F0502020204030204" pitchFamily="34" charset="0"/>
              </a:defRPr>
            </a:lvl1pPr>
          </a:lstStyle>
          <a:p>
            <a:pPr lvl="0" eaLnBrk="1" hangingPunct="1">
              <a:buNone/>
            </a:pPr>
            <a:fld id="{9A0DB2DC-4C9A-4742-B13C-FB6460FD3503}" type="slidenum">
              <a:rPr lang="en-US" dirty="0"/>
              <a:t>‹#›</a:t>
            </a:fld>
            <a:endParaRPr lang="en-US"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hyperlink" Target="https://medium.com/holler-developers/intent-detection-using-sequence-models-ddae9cd861ee" TargetMode="External"/><Relationship Id="rId2" Type="http://schemas.openxmlformats.org/officeDocument/2006/relationships/hyperlink" Target="https://hannibunny.github.io/mlbook/transformer/intent_classification_with_bert.html" TargetMode="Externa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hyperlink" Target="https://lvngd.com/blog/coreference-resolution-python-spacy-neuralcoref/#:~:text=Coreference%20resolution%20is%20a%20task,Naomi"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hyperlink" Target="https://blog.devgenius.io/coreference-resolution-nlp-python-584c2ec50f5d" TargetMode="External"/><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hyperlink" Target="https://medium.com/huggingface/how-to-train-a-neural-coreference-model-neuralcoref-2-7bb30c1abdf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hyperlink" Target="https://galhever.medium.com/a-review-to-co-reference-resolution-models-f44b4360a00" TargetMode="Externa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hyperlink" Target="https://demo.allennlp.org/semantic-role-labeling"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saturncloud.io/glossary/semantic-role-labeling/#why-is-semantic-role-labeling-important"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2.webp"/><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p:txBody>
          <a:bodyPr vert="horz" wrap="square" lIns="91440" tIns="45720" rIns="91440" bIns="45720" anchor="ctr" anchorCtr="0"/>
          <a:lstStyle/>
          <a:p>
            <a:pPr eaLnBrk="1" hangingPunct="1">
              <a:buClrTx/>
              <a:buSzTx/>
              <a:buFontTx/>
            </a:pPr>
            <a:r>
              <a:rPr b="1" dirty="0">
                <a:solidFill>
                  <a:srgbClr val="273239"/>
                </a:solidFill>
                <a:latin typeface="Times New Roman" panose="02020603050405020304" pitchFamily="18" charset="0"/>
                <a:cs typeface="Times New Roman" panose="02020603050405020304" pitchFamily="18" charset="0"/>
              </a:rPr>
              <a:t>UNIT I</a:t>
            </a:r>
            <a:r>
              <a:rPr lang="en-IN" b="1" dirty="0">
                <a:solidFill>
                  <a:srgbClr val="273239"/>
                </a:solidFill>
                <a:latin typeface="Times New Roman" panose="02020603050405020304" pitchFamily="18" charset="0"/>
                <a:cs typeface="Times New Roman" panose="02020603050405020304" pitchFamily="18" charset="0"/>
              </a:rPr>
              <a:t>I</a:t>
            </a:r>
            <a:r>
              <a:rPr b="1" dirty="0">
                <a:solidFill>
                  <a:srgbClr val="273239"/>
                </a:solidFill>
                <a:latin typeface="Times New Roman" panose="02020603050405020304" pitchFamily="18" charset="0"/>
                <a:cs typeface="Times New Roman" panose="02020603050405020304" pitchFamily="18" charset="0"/>
              </a:rPr>
              <a:t>I</a:t>
            </a:r>
          </a:p>
        </p:txBody>
      </p:sp>
      <p:sp>
        <p:nvSpPr>
          <p:cNvPr id="3" name="Subtitle 2"/>
          <p:cNvSpPr>
            <a:spLocks noGrp="1"/>
          </p:cNvSpPr>
          <p:nvPr>
            <p:ph type="subTitle" idx="1"/>
          </p:nvPr>
        </p:nvSpPr>
        <p:spPr/>
        <p:txBody>
          <a:bodyPr vert="horz" wrap="square" lIns="91440" tIns="45720" rIns="91440" bIns="45720" numCol="1" rtlCol="0" anchor="t" anchorCtr="0" compatLnSpc="1">
            <a:normAutofit/>
          </a:body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a:pPr>
            <a:endParaRPr kumimoji="0" lang="en-US" sz="3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76200"/>
            <a:ext cx="8229600" cy="609600"/>
          </a:xfrm>
        </p:spPr>
        <p:txBody>
          <a:bodyPr/>
          <a:lstStyle/>
          <a:p>
            <a:br>
              <a:rPr lang="en-IN"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Antonymy</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838200"/>
            <a:ext cx="8686800" cy="6117213"/>
          </a:xfrm>
        </p:spPr>
        <p:txBody>
          <a:bodyPr/>
          <a:lstStyle/>
          <a:p>
            <a:pPr algn="just">
              <a:lnSpc>
                <a:spcPct val="150000"/>
              </a:lnSpc>
            </a:pPr>
            <a:r>
              <a:rPr lang="en-US" sz="2200" b="1" dirty="0">
                <a:latin typeface="Times New Roman" panose="02020603050405020304" pitchFamily="18" charset="0"/>
                <a:cs typeface="Times New Roman" panose="02020603050405020304" pitchFamily="18" charset="0"/>
              </a:rPr>
              <a:t>Adjective Antonyms: Adjective Pairs: "Tall" and "Short"</a:t>
            </a:r>
          </a:p>
          <a:p>
            <a:pPr marL="742950" lvl="1" indent="-285750" algn="just">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These words are antonyms.</a:t>
            </a:r>
          </a:p>
          <a:p>
            <a:pPr marL="742950" lvl="1" indent="-285750" algn="just">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Both belong to the </a:t>
            </a:r>
            <a:r>
              <a:rPr lang="en-US" sz="2200" b="1" dirty="0">
                <a:latin typeface="Times New Roman" panose="02020603050405020304" pitchFamily="18" charset="0"/>
                <a:cs typeface="Times New Roman" panose="02020603050405020304" pitchFamily="18" charset="0"/>
              </a:rPr>
              <a:t>grammatical category </a:t>
            </a:r>
            <a:r>
              <a:rPr lang="en-US" sz="2200" dirty="0">
                <a:latin typeface="Times New Roman" panose="02020603050405020304" pitchFamily="18" charset="0"/>
                <a:cs typeface="Times New Roman" panose="02020603050405020304" pitchFamily="18" charset="0"/>
              </a:rPr>
              <a:t>of adjectives.</a:t>
            </a:r>
          </a:p>
          <a:p>
            <a:pPr marL="742950" lvl="1" indent="-285750" algn="just">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They share semantic features </a:t>
            </a:r>
            <a:r>
              <a:rPr lang="en-US" sz="2200" b="1" dirty="0">
                <a:latin typeface="Times New Roman" panose="02020603050405020304" pitchFamily="18" charset="0"/>
                <a:cs typeface="Times New Roman" panose="02020603050405020304" pitchFamily="18" charset="0"/>
              </a:rPr>
              <a:t>related to height </a:t>
            </a:r>
            <a:r>
              <a:rPr lang="en-US" sz="2200" dirty="0">
                <a:latin typeface="Times New Roman" panose="02020603050405020304" pitchFamily="18" charset="0"/>
                <a:cs typeface="Times New Roman" panose="02020603050405020304" pitchFamily="18" charset="0"/>
              </a:rPr>
              <a:t>(e.g., describing a person's stature).</a:t>
            </a:r>
          </a:p>
          <a:p>
            <a:pPr marL="742950" lvl="1" indent="-285750" algn="just">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distinguishing feature is the degree of height, where "tall" implies a greater height, and "short" implies a lesser height.</a:t>
            </a:r>
          </a:p>
          <a:p>
            <a:pPr algn="just">
              <a:lnSpc>
                <a:spcPct val="150000"/>
              </a:lnSpc>
            </a:pPr>
            <a:r>
              <a:rPr lang="en-US" sz="2200" dirty="0">
                <a:latin typeface="Times New Roman" panose="02020603050405020304" pitchFamily="18" charset="0"/>
                <a:cs typeface="Times New Roman" panose="02020603050405020304" pitchFamily="18" charset="0"/>
              </a:rPr>
              <a:t>This example illustrates the antonymous relationship between adjectives "tall" and "short" based on their shared semantic features and the </a:t>
            </a:r>
            <a:r>
              <a:rPr lang="en-US" sz="2200" b="1" dirty="0">
                <a:latin typeface="Times New Roman" panose="02020603050405020304" pitchFamily="18" charset="0"/>
                <a:cs typeface="Times New Roman" panose="02020603050405020304" pitchFamily="18" charset="0"/>
              </a:rPr>
              <a:t>differing feature of height.</a:t>
            </a:r>
          </a:p>
          <a:p>
            <a:pPr marL="0" indent="0" algn="just">
              <a:lnSpc>
                <a:spcPct val="150000"/>
              </a:lnSpc>
              <a:buNone/>
            </a:pP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39450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1B6C-0B83-66B9-012B-9283BF5DC1D6}"/>
              </a:ext>
            </a:extLst>
          </p:cNvPr>
          <p:cNvSpPr>
            <a:spLocks noGrp="1"/>
          </p:cNvSpPr>
          <p:nvPr>
            <p:ph type="title"/>
          </p:nvPr>
        </p:nvSpPr>
        <p:spPr/>
        <p:txBody>
          <a:bodyPr/>
          <a:lstStyle/>
          <a:p>
            <a:r>
              <a:rPr lang="en-IN" b="1" dirty="0"/>
              <a:t>Semantic Network</a:t>
            </a:r>
          </a:p>
        </p:txBody>
      </p:sp>
      <p:sp>
        <p:nvSpPr>
          <p:cNvPr id="3" name="Content Placeholder 2">
            <a:extLst>
              <a:ext uri="{FF2B5EF4-FFF2-40B4-BE49-F238E27FC236}">
                <a16:creationId xmlns:a16="http://schemas.microsoft.com/office/drawing/2014/main" id="{D8F8620D-5B1C-3F1B-3854-05D190F95C07}"/>
              </a:ext>
            </a:extLst>
          </p:cNvPr>
          <p:cNvSpPr>
            <a:spLocks noGrp="1"/>
          </p:cNvSpPr>
          <p:nvPr>
            <p:ph idx="1"/>
          </p:nvPr>
        </p:nvSpPr>
        <p:spPr/>
        <p:txBody>
          <a:bodyPr/>
          <a:lstStyle/>
          <a:p>
            <a:pPr algn="just">
              <a:lnSpc>
                <a:spcPct val="115000"/>
              </a:lnSpc>
              <a:spcAft>
                <a:spcPts val="750"/>
              </a:spcAft>
            </a:pPr>
            <a:r>
              <a:rPr lang="en-US" sz="1600" kern="0" dirty="0">
                <a:latin typeface="Times New Roman" panose="02020603050405020304" pitchFamily="18" charset="0"/>
                <a:ea typeface="Times New Roman" panose="02020603050405020304" pitchFamily="18" charset="0"/>
                <a:cs typeface="Times New Roman" panose="02020603050405020304" pitchFamily="18" charset="0"/>
              </a:rPr>
              <a:t>A semantic network and an ontology are both knowledge representation formalisms that can be used to represent knowledge about a domain. However, they have different strengths and weaknesses.</a:t>
            </a:r>
            <a:endParaRPr lang="en-IN" sz="1600" kern="1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750"/>
              </a:spcAft>
            </a:pPr>
            <a:r>
              <a:rPr lang="en-US" sz="1600" kern="0" dirty="0">
                <a:latin typeface="Times New Roman" panose="02020603050405020304" pitchFamily="18" charset="0"/>
                <a:ea typeface="Times New Roman" panose="02020603050405020304" pitchFamily="18" charset="0"/>
                <a:cs typeface="Times New Roman" panose="02020603050405020304" pitchFamily="18" charset="0"/>
              </a:rPr>
              <a:t>A semantic network is a graph-based representation of knowledge. The nodes in the graph represent concepts, and the edges represent relationships between concepts. Semantic networks are good at representing the meaning of words and phrases, and they can be used to represent commonsense knowledge. However, they can be difficult to scale to large domains.</a:t>
            </a:r>
            <a:endParaRPr lang="en-IN" sz="1600" kern="1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750"/>
              </a:spcAft>
            </a:pPr>
            <a:r>
              <a:rPr lang="en-US" sz="1600" kern="0" dirty="0">
                <a:latin typeface="Times New Roman" panose="02020603050405020304" pitchFamily="18" charset="0"/>
                <a:ea typeface="Times New Roman" panose="02020603050405020304" pitchFamily="18" charset="0"/>
                <a:cs typeface="Times New Roman" panose="02020603050405020304" pitchFamily="18" charset="0"/>
              </a:rPr>
              <a:t>An ontology is a formal, explicit specification of a shared conceptualization. Ontologies are good at representing the relationships between concepts, and they can be used to represent domain-specific knowledge. However, they can be difficult to create and maintain.</a:t>
            </a:r>
            <a:endParaRPr lang="en-IN" sz="1600" kern="100" dirty="0">
              <a:latin typeface="Calibri" panose="020F0502020204030204" pitchFamily="34" charset="0"/>
              <a:ea typeface="Calibri" panose="020F0502020204030204" pitchFamily="34" charset="0"/>
              <a:cs typeface="Times New Roman" panose="02020603050405020304" pitchFamily="18" charset="0"/>
            </a:endParaRPr>
          </a:p>
          <a:p>
            <a:pPr algn="just"/>
            <a:endParaRPr lang="en-IN" sz="4000" dirty="0"/>
          </a:p>
        </p:txBody>
      </p:sp>
    </p:spTree>
    <p:extLst>
      <p:ext uri="{BB962C8B-B14F-4D97-AF65-F5344CB8AC3E}">
        <p14:creationId xmlns:p14="http://schemas.microsoft.com/office/powerpoint/2010/main" val="111576345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201D9-078C-8102-139F-93DB14586366}"/>
              </a:ext>
            </a:extLst>
          </p:cNvPr>
          <p:cNvSpPr>
            <a:spLocks noGrp="1"/>
          </p:cNvSpPr>
          <p:nvPr>
            <p:ph type="title"/>
          </p:nvPr>
        </p:nvSpPr>
        <p:spPr/>
        <p:txBody>
          <a:bodyPr>
            <a:normAutofit/>
          </a:bodyPr>
          <a:lstStyle/>
          <a:p>
            <a:pPr algn="ctr"/>
            <a:r>
              <a:rPr lang="en-US" sz="3000" b="1" kern="0" dirty="0">
                <a:latin typeface="Times New Roman" panose="02020603050405020304" pitchFamily="18" charset="0"/>
                <a:ea typeface="Times New Roman" panose="02020603050405020304" pitchFamily="18" charset="0"/>
              </a:rPr>
              <a:t>Semantic networks and Ontologies</a:t>
            </a:r>
            <a:endParaRPr lang="en-IN" sz="3000" b="1" dirty="0"/>
          </a:p>
        </p:txBody>
      </p:sp>
      <p:graphicFrame>
        <p:nvGraphicFramePr>
          <p:cNvPr id="4" name="Content Placeholder 3">
            <a:extLst>
              <a:ext uri="{FF2B5EF4-FFF2-40B4-BE49-F238E27FC236}">
                <a16:creationId xmlns:a16="http://schemas.microsoft.com/office/drawing/2014/main" id="{D0FFF6D2-E43F-835C-248A-E2C408A95571}"/>
              </a:ext>
            </a:extLst>
          </p:cNvPr>
          <p:cNvGraphicFramePr>
            <a:graphicFrameLocks noGrp="1"/>
          </p:cNvGraphicFramePr>
          <p:nvPr>
            <p:ph idx="1"/>
          </p:nvPr>
        </p:nvGraphicFramePr>
        <p:xfrm>
          <a:off x="628650" y="2368810"/>
          <a:ext cx="7792227" cy="3146497"/>
        </p:xfrm>
        <a:graphic>
          <a:graphicData uri="http://schemas.openxmlformats.org/drawingml/2006/table">
            <a:tbl>
              <a:tblPr firstRow="1" firstCol="1" bandRow="1">
                <a:tableStyleId>{5940675A-B579-460E-94D1-54222C63F5DA}</a:tableStyleId>
              </a:tblPr>
              <a:tblGrid>
                <a:gridCol w="2597409">
                  <a:extLst>
                    <a:ext uri="{9D8B030D-6E8A-4147-A177-3AD203B41FA5}">
                      <a16:colId xmlns:a16="http://schemas.microsoft.com/office/drawing/2014/main" val="3673190633"/>
                    </a:ext>
                  </a:extLst>
                </a:gridCol>
                <a:gridCol w="2597409">
                  <a:extLst>
                    <a:ext uri="{9D8B030D-6E8A-4147-A177-3AD203B41FA5}">
                      <a16:colId xmlns:a16="http://schemas.microsoft.com/office/drawing/2014/main" val="3708793101"/>
                    </a:ext>
                  </a:extLst>
                </a:gridCol>
                <a:gridCol w="2597409">
                  <a:extLst>
                    <a:ext uri="{9D8B030D-6E8A-4147-A177-3AD203B41FA5}">
                      <a16:colId xmlns:a16="http://schemas.microsoft.com/office/drawing/2014/main" val="2442535014"/>
                    </a:ext>
                  </a:extLst>
                </a:gridCol>
              </a:tblGrid>
              <a:tr h="631870">
                <a:tc>
                  <a:txBody>
                    <a:bodyPr/>
                    <a:lstStyle/>
                    <a:p>
                      <a:pPr algn="ctr">
                        <a:lnSpc>
                          <a:spcPct val="115000"/>
                        </a:lnSpc>
                        <a:spcAft>
                          <a:spcPts val="1000"/>
                        </a:spcAft>
                      </a:pPr>
                      <a:r>
                        <a:rPr lang="en-US" sz="1800" b="1" kern="0" dirty="0">
                          <a:effectLst/>
                          <a:latin typeface="Times New Roman" panose="02020603050405020304" pitchFamily="18" charset="0"/>
                          <a:cs typeface="Times New Roman" panose="02020603050405020304" pitchFamily="18" charset="0"/>
                        </a:rPr>
                        <a:t>Feature</a:t>
                      </a:r>
                      <a:endPar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144" marR="7144" marT="7144" marB="7144" anchor="ctr"/>
                </a:tc>
                <a:tc>
                  <a:txBody>
                    <a:bodyPr/>
                    <a:lstStyle/>
                    <a:p>
                      <a:pPr algn="ctr">
                        <a:lnSpc>
                          <a:spcPct val="115000"/>
                        </a:lnSpc>
                        <a:spcAft>
                          <a:spcPts val="1000"/>
                        </a:spcAft>
                      </a:pPr>
                      <a:r>
                        <a:rPr lang="en-US" sz="1800" b="1" kern="0" dirty="0">
                          <a:effectLst/>
                          <a:latin typeface="Times New Roman" panose="02020603050405020304" pitchFamily="18" charset="0"/>
                          <a:cs typeface="Times New Roman" panose="02020603050405020304" pitchFamily="18" charset="0"/>
                        </a:rPr>
                        <a:t>Semantic Network</a:t>
                      </a:r>
                      <a:endPar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144" marR="7144" marT="7144" marB="7144" anchor="ctr"/>
                </a:tc>
                <a:tc>
                  <a:txBody>
                    <a:bodyPr/>
                    <a:lstStyle/>
                    <a:p>
                      <a:pPr algn="ctr">
                        <a:lnSpc>
                          <a:spcPct val="115000"/>
                        </a:lnSpc>
                        <a:spcAft>
                          <a:spcPts val="1000"/>
                        </a:spcAft>
                      </a:pPr>
                      <a:r>
                        <a:rPr lang="en-US" sz="1800" b="1" kern="0" dirty="0">
                          <a:effectLst/>
                          <a:latin typeface="Times New Roman" panose="02020603050405020304" pitchFamily="18" charset="0"/>
                          <a:cs typeface="Times New Roman" panose="02020603050405020304" pitchFamily="18" charset="0"/>
                        </a:rPr>
                        <a:t>Ontology</a:t>
                      </a:r>
                      <a:endPar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144" marR="7144" marT="7144" marB="7144" anchor="ctr"/>
                </a:tc>
                <a:extLst>
                  <a:ext uri="{0D108BD9-81ED-4DB2-BD59-A6C34878D82A}">
                    <a16:rowId xmlns:a16="http://schemas.microsoft.com/office/drawing/2014/main" val="768485600"/>
                  </a:ext>
                </a:extLst>
              </a:tr>
              <a:tr h="631870">
                <a:tc>
                  <a:txBody>
                    <a:bodyPr/>
                    <a:lstStyle/>
                    <a:p>
                      <a:pPr>
                        <a:lnSpc>
                          <a:spcPct val="115000"/>
                        </a:lnSpc>
                        <a:spcAft>
                          <a:spcPts val="1000"/>
                        </a:spcAft>
                      </a:pPr>
                      <a:r>
                        <a:rPr lang="en-US" sz="1800" kern="0">
                          <a:effectLst/>
                          <a:latin typeface="Times New Roman" panose="02020603050405020304" pitchFamily="18" charset="0"/>
                          <a:cs typeface="Times New Roman" panose="02020603050405020304" pitchFamily="18" charset="0"/>
                        </a:rPr>
                        <a:t>Type of representation</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7144" marR="7144" marT="7144" marB="7144" anchor="ctr"/>
                </a:tc>
                <a:tc>
                  <a:txBody>
                    <a:bodyPr/>
                    <a:lstStyle/>
                    <a:p>
                      <a:pPr>
                        <a:lnSpc>
                          <a:spcPct val="115000"/>
                        </a:lnSpc>
                        <a:spcAft>
                          <a:spcPts val="1000"/>
                        </a:spcAft>
                      </a:pPr>
                      <a:r>
                        <a:rPr lang="en-US" sz="1800" kern="0" dirty="0">
                          <a:effectLst/>
                          <a:latin typeface="Times New Roman" panose="02020603050405020304" pitchFamily="18" charset="0"/>
                          <a:cs typeface="Times New Roman" panose="02020603050405020304" pitchFamily="18" charset="0"/>
                        </a:rPr>
                        <a:t>Graph</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144" marR="7144" marT="7144" marB="7144" anchor="ctr"/>
                </a:tc>
                <a:tc>
                  <a:txBody>
                    <a:bodyPr/>
                    <a:lstStyle/>
                    <a:p>
                      <a:pPr>
                        <a:lnSpc>
                          <a:spcPct val="115000"/>
                        </a:lnSpc>
                        <a:spcAft>
                          <a:spcPts val="1000"/>
                        </a:spcAft>
                      </a:pPr>
                      <a:r>
                        <a:rPr lang="en-US" sz="1800" kern="0" dirty="0">
                          <a:effectLst/>
                          <a:latin typeface="Times New Roman" panose="02020603050405020304" pitchFamily="18" charset="0"/>
                          <a:cs typeface="Times New Roman" panose="02020603050405020304" pitchFamily="18" charset="0"/>
                        </a:rPr>
                        <a:t>Formal specification</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144" marR="7144" marT="7144" marB="7144" anchor="ctr"/>
                </a:tc>
                <a:extLst>
                  <a:ext uri="{0D108BD9-81ED-4DB2-BD59-A6C34878D82A}">
                    <a16:rowId xmlns:a16="http://schemas.microsoft.com/office/drawing/2014/main" val="3618945277"/>
                  </a:ext>
                </a:extLst>
              </a:tr>
              <a:tr h="1250871">
                <a:tc>
                  <a:txBody>
                    <a:bodyPr/>
                    <a:lstStyle/>
                    <a:p>
                      <a:pPr>
                        <a:lnSpc>
                          <a:spcPct val="115000"/>
                        </a:lnSpc>
                        <a:spcAft>
                          <a:spcPts val="1000"/>
                        </a:spcAft>
                      </a:pPr>
                      <a:r>
                        <a:rPr lang="en-US" sz="1800" kern="0">
                          <a:effectLst/>
                          <a:latin typeface="Times New Roman" panose="02020603050405020304" pitchFamily="18" charset="0"/>
                          <a:cs typeface="Times New Roman" panose="02020603050405020304" pitchFamily="18" charset="0"/>
                        </a:rPr>
                        <a:t>Strengths</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7144" marR="7144" marT="7144" marB="7144" anchor="ctr"/>
                </a:tc>
                <a:tc>
                  <a:txBody>
                    <a:bodyPr/>
                    <a:lstStyle/>
                    <a:p>
                      <a:pPr>
                        <a:lnSpc>
                          <a:spcPct val="115000"/>
                        </a:lnSpc>
                        <a:spcAft>
                          <a:spcPts val="1000"/>
                        </a:spcAft>
                      </a:pPr>
                      <a:r>
                        <a:rPr lang="en-US" sz="1800" kern="0" dirty="0">
                          <a:effectLst/>
                          <a:latin typeface="Times New Roman" panose="02020603050405020304" pitchFamily="18" charset="0"/>
                          <a:cs typeface="Times New Roman" panose="02020603050405020304" pitchFamily="18" charset="0"/>
                        </a:rPr>
                        <a:t>Represents the meaning of words and phrases, represents commonsense knowledge</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144" marR="7144" marT="7144" marB="7144" anchor="ctr"/>
                </a:tc>
                <a:tc>
                  <a:txBody>
                    <a:bodyPr/>
                    <a:lstStyle/>
                    <a:p>
                      <a:pPr>
                        <a:lnSpc>
                          <a:spcPct val="115000"/>
                        </a:lnSpc>
                        <a:spcAft>
                          <a:spcPts val="1000"/>
                        </a:spcAft>
                      </a:pPr>
                      <a:r>
                        <a:rPr lang="en-US" sz="1800" kern="0" dirty="0">
                          <a:effectLst/>
                          <a:latin typeface="Times New Roman" panose="02020603050405020304" pitchFamily="18" charset="0"/>
                          <a:cs typeface="Times New Roman" panose="02020603050405020304" pitchFamily="18" charset="0"/>
                        </a:rPr>
                        <a:t>Represents the relationships between concepts, represents domain-specific knowledge</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144" marR="7144" marT="7144" marB="7144" anchor="ctr"/>
                </a:tc>
                <a:extLst>
                  <a:ext uri="{0D108BD9-81ED-4DB2-BD59-A6C34878D82A}">
                    <a16:rowId xmlns:a16="http://schemas.microsoft.com/office/drawing/2014/main" val="1471174249"/>
                  </a:ext>
                </a:extLst>
              </a:tr>
              <a:tr h="631870">
                <a:tc>
                  <a:txBody>
                    <a:bodyPr/>
                    <a:lstStyle/>
                    <a:p>
                      <a:pPr>
                        <a:lnSpc>
                          <a:spcPct val="115000"/>
                        </a:lnSpc>
                        <a:spcAft>
                          <a:spcPts val="1000"/>
                        </a:spcAft>
                      </a:pPr>
                      <a:r>
                        <a:rPr lang="en-US" sz="1800" kern="0">
                          <a:effectLst/>
                          <a:latin typeface="Times New Roman" panose="02020603050405020304" pitchFamily="18" charset="0"/>
                          <a:cs typeface="Times New Roman" panose="02020603050405020304" pitchFamily="18" charset="0"/>
                        </a:rPr>
                        <a:t>Weaknesses</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7144" marR="7144" marT="7144" marB="7144" anchor="ctr"/>
                </a:tc>
                <a:tc>
                  <a:txBody>
                    <a:bodyPr/>
                    <a:lstStyle/>
                    <a:p>
                      <a:pPr>
                        <a:lnSpc>
                          <a:spcPct val="115000"/>
                        </a:lnSpc>
                        <a:spcAft>
                          <a:spcPts val="1000"/>
                        </a:spcAft>
                      </a:pPr>
                      <a:r>
                        <a:rPr lang="en-US" sz="1800" kern="0">
                          <a:effectLst/>
                          <a:latin typeface="Times New Roman" panose="02020603050405020304" pitchFamily="18" charset="0"/>
                          <a:cs typeface="Times New Roman" panose="02020603050405020304" pitchFamily="18" charset="0"/>
                        </a:rPr>
                        <a:t>Can be difficult to scale to large domains</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7144" marR="7144" marT="7144" marB="7144" anchor="ctr"/>
                </a:tc>
                <a:tc>
                  <a:txBody>
                    <a:bodyPr/>
                    <a:lstStyle/>
                    <a:p>
                      <a:pPr>
                        <a:lnSpc>
                          <a:spcPct val="115000"/>
                        </a:lnSpc>
                        <a:spcAft>
                          <a:spcPts val="1000"/>
                        </a:spcAft>
                      </a:pPr>
                      <a:r>
                        <a:rPr lang="en-US" sz="1800" kern="0" dirty="0">
                          <a:effectLst/>
                          <a:latin typeface="Times New Roman" panose="02020603050405020304" pitchFamily="18" charset="0"/>
                          <a:cs typeface="Times New Roman" panose="02020603050405020304" pitchFamily="18" charset="0"/>
                        </a:rPr>
                        <a:t>Can be difficult to create and maintain</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144" marR="7144" marT="7144" marB="7144" anchor="ctr"/>
                </a:tc>
                <a:extLst>
                  <a:ext uri="{0D108BD9-81ED-4DB2-BD59-A6C34878D82A}">
                    <a16:rowId xmlns:a16="http://schemas.microsoft.com/office/drawing/2014/main" val="672752714"/>
                  </a:ext>
                </a:extLst>
              </a:tr>
            </a:tbl>
          </a:graphicData>
        </a:graphic>
      </p:graphicFrame>
    </p:spTree>
    <p:extLst>
      <p:ext uri="{BB962C8B-B14F-4D97-AF65-F5344CB8AC3E}">
        <p14:creationId xmlns:p14="http://schemas.microsoft.com/office/powerpoint/2010/main" val="18893199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5611A-BA53-A7AC-0CA1-A07EB7DC2AF0}"/>
              </a:ext>
            </a:extLst>
          </p:cNvPr>
          <p:cNvSpPr>
            <a:spLocks noGrp="1"/>
          </p:cNvSpPr>
          <p:nvPr>
            <p:ph type="title"/>
          </p:nvPr>
        </p:nvSpPr>
        <p:spPr/>
        <p:txBody>
          <a:bodyPr/>
          <a:lstStyle/>
          <a:p>
            <a:r>
              <a:rPr lang="en-IN" dirty="0"/>
              <a:t>Example</a:t>
            </a:r>
          </a:p>
        </p:txBody>
      </p:sp>
      <p:pic>
        <p:nvPicPr>
          <p:cNvPr id="9" name="Picture 8">
            <a:extLst>
              <a:ext uri="{FF2B5EF4-FFF2-40B4-BE49-F238E27FC236}">
                <a16:creationId xmlns:a16="http://schemas.microsoft.com/office/drawing/2014/main" id="{B0EE40EB-21C5-8804-08C3-FFC08F668AA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6584" y="2118122"/>
            <a:ext cx="6079344" cy="3712345"/>
          </a:xfrm>
          <a:prstGeom prst="rect">
            <a:avLst/>
          </a:prstGeom>
          <a:noFill/>
          <a:ln>
            <a:noFill/>
          </a:ln>
        </p:spPr>
      </p:pic>
      <p:sp>
        <p:nvSpPr>
          <p:cNvPr id="11" name="TextBox 10">
            <a:extLst>
              <a:ext uri="{FF2B5EF4-FFF2-40B4-BE49-F238E27FC236}">
                <a16:creationId xmlns:a16="http://schemas.microsoft.com/office/drawing/2014/main" id="{3B6BE895-240E-1240-AC39-E92169E4173F}"/>
              </a:ext>
            </a:extLst>
          </p:cNvPr>
          <p:cNvSpPr txBox="1"/>
          <p:nvPr/>
        </p:nvSpPr>
        <p:spPr>
          <a:xfrm>
            <a:off x="5631025" y="2118123"/>
            <a:ext cx="3046250" cy="3416320"/>
          </a:xfrm>
          <a:prstGeom prst="rect">
            <a:avLst/>
          </a:prstGeom>
          <a:noFill/>
        </p:spPr>
        <p:txBody>
          <a:bodyPr wrap="square">
            <a:spAutoFit/>
          </a:bodyPr>
          <a:lstStyle/>
          <a:p>
            <a:r>
              <a:rPr lang="en-IN" dirty="0"/>
              <a:t>is intended to represent the data:</a:t>
            </a:r>
          </a:p>
          <a:p>
            <a:r>
              <a:rPr lang="en-IN" dirty="0"/>
              <a:t>Tom is a cat.</a:t>
            </a:r>
          </a:p>
          <a:p>
            <a:r>
              <a:rPr lang="en-IN" dirty="0"/>
              <a:t>Tom caught a bird.</a:t>
            </a:r>
          </a:p>
          <a:p>
            <a:r>
              <a:rPr lang="en-IN" dirty="0"/>
              <a:t>Tom is owned by John.</a:t>
            </a:r>
          </a:p>
          <a:p>
            <a:r>
              <a:rPr lang="en-IN" dirty="0"/>
              <a:t>Tom is ginger in colour.</a:t>
            </a:r>
          </a:p>
          <a:p>
            <a:r>
              <a:rPr lang="en-IN" dirty="0"/>
              <a:t>Cats like cream.</a:t>
            </a:r>
          </a:p>
          <a:p>
            <a:r>
              <a:rPr lang="en-IN" dirty="0"/>
              <a:t>The cat sat on the mat.</a:t>
            </a:r>
          </a:p>
          <a:p>
            <a:r>
              <a:rPr lang="en-IN" dirty="0"/>
              <a:t>A cat is a mammal.</a:t>
            </a:r>
          </a:p>
          <a:p>
            <a:r>
              <a:rPr lang="en-IN" dirty="0"/>
              <a:t>A bird is an animal.</a:t>
            </a:r>
          </a:p>
          <a:p>
            <a:r>
              <a:rPr lang="en-IN" dirty="0"/>
              <a:t>All mammals are animals.</a:t>
            </a:r>
          </a:p>
          <a:p>
            <a:r>
              <a:rPr lang="en-IN" dirty="0"/>
              <a:t>Mammals have fur</a:t>
            </a:r>
          </a:p>
        </p:txBody>
      </p:sp>
    </p:spTree>
    <p:extLst>
      <p:ext uri="{BB962C8B-B14F-4D97-AF65-F5344CB8AC3E}">
        <p14:creationId xmlns:p14="http://schemas.microsoft.com/office/powerpoint/2010/main" val="100203723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C555B-E72D-B6D2-AE3D-D499D603A885}"/>
              </a:ext>
            </a:extLst>
          </p:cNvPr>
          <p:cNvSpPr>
            <a:spLocks noGrp="1"/>
          </p:cNvSpPr>
          <p:nvPr>
            <p:ph type="title"/>
          </p:nvPr>
        </p:nvSpPr>
        <p:spPr/>
        <p:txBody>
          <a:bodyPr/>
          <a:lstStyle/>
          <a:p>
            <a:r>
              <a:rPr lang="en-IN" dirty="0"/>
              <a:t>Different Representations</a:t>
            </a:r>
          </a:p>
        </p:txBody>
      </p:sp>
      <p:sp>
        <p:nvSpPr>
          <p:cNvPr id="3" name="Content Placeholder 2">
            <a:extLst>
              <a:ext uri="{FF2B5EF4-FFF2-40B4-BE49-F238E27FC236}">
                <a16:creationId xmlns:a16="http://schemas.microsoft.com/office/drawing/2014/main" id="{EC396992-62FD-CBAA-4D53-BEC908B4EFDF}"/>
              </a:ext>
            </a:extLst>
          </p:cNvPr>
          <p:cNvSpPr>
            <a:spLocks noGrp="1"/>
          </p:cNvSpPr>
          <p:nvPr>
            <p:ph idx="1"/>
          </p:nvPr>
        </p:nvSpPr>
        <p:spPr/>
        <p:txBody>
          <a:bodyPr/>
          <a:lstStyle/>
          <a:p>
            <a:r>
              <a:rPr lang="en-US" dirty="0"/>
              <a:t>We use of quantifiers, names and predicates to makes it clear what we mean so:</a:t>
            </a:r>
          </a:p>
          <a:p>
            <a:r>
              <a:rPr lang="en-US" dirty="0"/>
              <a:t>Tom is a cat is represented by Cat(Tom)</a:t>
            </a:r>
          </a:p>
          <a:p>
            <a:r>
              <a:rPr lang="en-US" dirty="0"/>
              <a:t>The cat sat on the mat is represented by</a:t>
            </a:r>
          </a:p>
          <a:p>
            <a:r>
              <a:rPr lang="en-US" dirty="0"/>
              <a:t>∃</a:t>
            </a:r>
            <a:r>
              <a:rPr lang="en-US" dirty="0" err="1"/>
              <a:t>x∃y</a:t>
            </a:r>
            <a:r>
              <a:rPr lang="en-US" dirty="0"/>
              <a:t>(Cat(x)∧Mat(y)∧</a:t>
            </a:r>
            <a:r>
              <a:rPr lang="en-US" dirty="0" err="1"/>
              <a:t>SatOn</a:t>
            </a:r>
            <a:r>
              <a:rPr lang="en-US" dirty="0"/>
              <a:t>(</a:t>
            </a:r>
            <a:r>
              <a:rPr lang="en-US" dirty="0" err="1"/>
              <a:t>x,y</a:t>
            </a:r>
            <a:r>
              <a:rPr lang="en-US" dirty="0"/>
              <a:t>))</a:t>
            </a:r>
          </a:p>
          <a:p>
            <a:r>
              <a:rPr lang="en-US" dirty="0"/>
              <a:t>A cat is a mammal is represented by </a:t>
            </a:r>
          </a:p>
          <a:p>
            <a:r>
              <a:rPr lang="en-US" dirty="0"/>
              <a:t>∀x(Cat(X)→Mammal(x))</a:t>
            </a:r>
            <a:endParaRPr lang="en-IN" dirty="0"/>
          </a:p>
        </p:txBody>
      </p:sp>
    </p:spTree>
    <p:extLst>
      <p:ext uri="{BB962C8B-B14F-4D97-AF65-F5344CB8AC3E}">
        <p14:creationId xmlns:p14="http://schemas.microsoft.com/office/powerpoint/2010/main" val="29233620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05FEE-15CB-1AF0-2D72-D7E2A45ACE44}"/>
              </a:ext>
            </a:extLst>
          </p:cNvPr>
          <p:cNvSpPr>
            <a:spLocks noGrp="1"/>
          </p:cNvSpPr>
          <p:nvPr>
            <p:ph type="title"/>
          </p:nvPr>
        </p:nvSpPr>
        <p:spPr/>
        <p:txBody>
          <a:bodyPr/>
          <a:lstStyle/>
          <a:p>
            <a:r>
              <a:rPr lang="en-IN" dirty="0"/>
              <a:t>Revised Semantic Networks</a:t>
            </a:r>
          </a:p>
        </p:txBody>
      </p:sp>
      <p:pic>
        <p:nvPicPr>
          <p:cNvPr id="6" name="Content Placeholder 5">
            <a:extLst>
              <a:ext uri="{FF2B5EF4-FFF2-40B4-BE49-F238E27FC236}">
                <a16:creationId xmlns:a16="http://schemas.microsoft.com/office/drawing/2014/main" id="{379200F5-87C2-EDD1-5DB4-10C8976C8F3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99096" y="2170485"/>
            <a:ext cx="5226377" cy="3659981"/>
          </a:xfrm>
          <a:prstGeom prst="rect">
            <a:avLst/>
          </a:prstGeom>
          <a:noFill/>
          <a:ln>
            <a:noFill/>
          </a:ln>
        </p:spPr>
      </p:pic>
      <p:sp>
        <p:nvSpPr>
          <p:cNvPr id="8" name="TextBox 7">
            <a:extLst>
              <a:ext uri="{FF2B5EF4-FFF2-40B4-BE49-F238E27FC236}">
                <a16:creationId xmlns:a16="http://schemas.microsoft.com/office/drawing/2014/main" id="{27D8A843-C9FE-FA8A-531E-4DA7B6810987}"/>
              </a:ext>
            </a:extLst>
          </p:cNvPr>
          <p:cNvSpPr txBox="1"/>
          <p:nvPr/>
        </p:nvSpPr>
        <p:spPr>
          <a:xfrm>
            <a:off x="5225143" y="2285293"/>
            <a:ext cx="3690257" cy="3785652"/>
          </a:xfrm>
          <a:prstGeom prst="rect">
            <a:avLst/>
          </a:prstGeom>
          <a:noFill/>
        </p:spPr>
        <p:txBody>
          <a:bodyPr wrap="square">
            <a:spAutoFit/>
          </a:bodyPr>
          <a:lstStyle/>
          <a:p>
            <a:r>
              <a:rPr lang="en-IN" sz="1500" dirty="0"/>
              <a:t>A direct </a:t>
            </a:r>
            <a:r>
              <a:rPr lang="en-IN" sz="1500" dirty="0" err="1"/>
              <a:t>Prolog</a:t>
            </a:r>
            <a:r>
              <a:rPr lang="en-IN" sz="1500" dirty="0"/>
              <a:t> representation can be used, with classes represented by predicates, thus:</a:t>
            </a:r>
          </a:p>
          <a:p>
            <a:r>
              <a:rPr lang="en-IN" sz="1500" dirty="0"/>
              <a:t>cat(tom).</a:t>
            </a:r>
          </a:p>
          <a:p>
            <a:r>
              <a:rPr lang="en-IN" sz="1500" dirty="0"/>
              <a:t>cat(cat1).</a:t>
            </a:r>
          </a:p>
          <a:p>
            <a:r>
              <a:rPr lang="en-IN" sz="1500" dirty="0"/>
              <a:t>mat(mat1).</a:t>
            </a:r>
          </a:p>
          <a:p>
            <a:r>
              <a:rPr lang="en-IN" sz="1500" dirty="0" err="1"/>
              <a:t>sat_on</a:t>
            </a:r>
            <a:r>
              <a:rPr lang="en-IN" sz="1500" dirty="0"/>
              <a:t>(cat1,mat1).</a:t>
            </a:r>
          </a:p>
          <a:p>
            <a:r>
              <a:rPr lang="en-IN" sz="1500" dirty="0"/>
              <a:t>bird(bird1).</a:t>
            </a:r>
          </a:p>
          <a:p>
            <a:r>
              <a:rPr lang="en-IN" sz="1500" dirty="0"/>
              <a:t>caught(tom,bird1).</a:t>
            </a:r>
          </a:p>
          <a:p>
            <a:r>
              <a:rPr lang="en-IN" sz="1500" dirty="0"/>
              <a:t>like(</a:t>
            </a:r>
            <a:r>
              <a:rPr lang="en-IN" sz="1500" dirty="0" err="1"/>
              <a:t>X,cream</a:t>
            </a:r>
            <a:r>
              <a:rPr lang="en-IN" sz="1500" dirty="0"/>
              <a:t>) :– cat(X).</a:t>
            </a:r>
          </a:p>
          <a:p>
            <a:r>
              <a:rPr lang="en-IN" sz="1500" dirty="0"/>
              <a:t>mammal(X) :– cat(X).</a:t>
            </a:r>
          </a:p>
          <a:p>
            <a:r>
              <a:rPr lang="en-IN" sz="1500" dirty="0"/>
              <a:t>has(</a:t>
            </a:r>
            <a:r>
              <a:rPr lang="en-IN" sz="1500" dirty="0" err="1"/>
              <a:t>X,fur</a:t>
            </a:r>
            <a:r>
              <a:rPr lang="en-IN" sz="1500" dirty="0"/>
              <a:t>) :– mammal(X).</a:t>
            </a:r>
          </a:p>
          <a:p>
            <a:r>
              <a:rPr lang="en-IN" sz="1500" dirty="0"/>
              <a:t>animal(X) :– mammal(X).</a:t>
            </a:r>
          </a:p>
          <a:p>
            <a:r>
              <a:rPr lang="en-IN" sz="1500" dirty="0"/>
              <a:t>animal(X) :– bird(X).</a:t>
            </a:r>
          </a:p>
          <a:p>
            <a:r>
              <a:rPr lang="en-IN" sz="1500" dirty="0"/>
              <a:t>owns(</a:t>
            </a:r>
            <a:r>
              <a:rPr lang="en-IN" sz="1500" dirty="0" err="1"/>
              <a:t>john,tom</a:t>
            </a:r>
            <a:r>
              <a:rPr lang="en-IN" sz="1500" dirty="0"/>
              <a:t>).</a:t>
            </a:r>
          </a:p>
          <a:p>
            <a:r>
              <a:rPr lang="en-IN" sz="1500" dirty="0" err="1"/>
              <a:t>is_coloured</a:t>
            </a:r>
            <a:r>
              <a:rPr lang="en-IN" sz="1500" dirty="0"/>
              <a:t>(</a:t>
            </a:r>
            <a:r>
              <a:rPr lang="en-IN" sz="1500" dirty="0" err="1"/>
              <a:t>tom,ginger</a:t>
            </a:r>
            <a:endParaRPr lang="en-IN" sz="1500" dirty="0"/>
          </a:p>
        </p:txBody>
      </p:sp>
    </p:spTree>
    <p:extLst>
      <p:ext uri="{BB962C8B-B14F-4D97-AF65-F5344CB8AC3E}">
        <p14:creationId xmlns:p14="http://schemas.microsoft.com/office/powerpoint/2010/main" val="31293450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986CF-7E0F-B097-39FA-CC418D692474}"/>
              </a:ext>
            </a:extLst>
          </p:cNvPr>
          <p:cNvSpPr>
            <a:spLocks noGrp="1"/>
          </p:cNvSpPr>
          <p:nvPr>
            <p:ph type="title"/>
          </p:nvPr>
        </p:nvSpPr>
        <p:spPr>
          <a:xfrm>
            <a:off x="628650" y="381000"/>
            <a:ext cx="7886700" cy="519258"/>
          </a:xfrm>
        </p:spPr>
        <p:txBody>
          <a:bodyPr>
            <a:noAutofit/>
          </a:bodyPr>
          <a:lstStyle/>
          <a:p>
            <a:r>
              <a:rPr lang="en-IN" sz="3200" b="1" dirty="0"/>
              <a:t>Pros and CONS of Semantic representation</a:t>
            </a:r>
          </a:p>
        </p:txBody>
      </p:sp>
      <p:sp>
        <p:nvSpPr>
          <p:cNvPr id="3" name="Content Placeholder 2">
            <a:extLst>
              <a:ext uri="{FF2B5EF4-FFF2-40B4-BE49-F238E27FC236}">
                <a16:creationId xmlns:a16="http://schemas.microsoft.com/office/drawing/2014/main" id="{7E7FD6A0-A0B1-40B6-B4FF-EF76F616DB35}"/>
              </a:ext>
            </a:extLst>
          </p:cNvPr>
          <p:cNvSpPr>
            <a:spLocks noGrp="1"/>
          </p:cNvSpPr>
          <p:nvPr>
            <p:ph idx="1"/>
          </p:nvPr>
        </p:nvSpPr>
        <p:spPr>
          <a:xfrm>
            <a:off x="148512" y="1371600"/>
            <a:ext cx="8846975" cy="4530012"/>
          </a:xfrm>
        </p:spPr>
        <p:txBody>
          <a:bodyPr>
            <a:normAutofit fontScale="55000" lnSpcReduction="20000"/>
          </a:bodyPr>
          <a:lstStyle/>
          <a:p>
            <a:pPr algn="just"/>
            <a:r>
              <a:rPr lang="en-US" b="1" dirty="0"/>
              <a:t>Drawbacks in Semantic representation:</a:t>
            </a:r>
          </a:p>
          <a:p>
            <a:pPr algn="just">
              <a:buFont typeface="+mj-lt"/>
              <a:buAutoNum type="arabicPeriod"/>
            </a:pPr>
            <a:r>
              <a:rPr lang="en-US" dirty="0"/>
              <a:t>Semantic networks take more computational time at runtime as we need to traverse the complete network tree to answer some questions. It might be possible in the worst case scenario that after traversing the entire tree, we find that the solution does not exist in this network.</a:t>
            </a:r>
          </a:p>
          <a:p>
            <a:pPr algn="just">
              <a:buFont typeface="+mj-lt"/>
              <a:buAutoNum type="arabicPeriod"/>
            </a:pPr>
            <a:r>
              <a:rPr lang="en-US" dirty="0"/>
              <a:t>Semantic networks try to model human-like memory (Which has 1015 neurons and links) to store the information, but in practice, it is not possible to build such a vast semantic network.</a:t>
            </a:r>
          </a:p>
          <a:p>
            <a:pPr algn="just">
              <a:buFont typeface="+mj-lt"/>
              <a:buAutoNum type="arabicPeriod"/>
            </a:pPr>
            <a:r>
              <a:rPr lang="en-US" dirty="0"/>
              <a:t>These types of representations are inadequate as they do not have any equivalent quantifier, e.g., for all, for some, none, etc.</a:t>
            </a:r>
          </a:p>
          <a:p>
            <a:pPr algn="just">
              <a:buFont typeface="+mj-lt"/>
              <a:buAutoNum type="arabicPeriod"/>
            </a:pPr>
            <a:r>
              <a:rPr lang="en-US" dirty="0"/>
              <a:t>Semantic networks do not have any standard definition for the link names.</a:t>
            </a:r>
          </a:p>
          <a:p>
            <a:pPr algn="just">
              <a:buFont typeface="+mj-lt"/>
              <a:buAutoNum type="arabicPeriod"/>
            </a:pPr>
            <a:r>
              <a:rPr lang="en-US" dirty="0"/>
              <a:t>These networks are not intelligent and depend on the creator of the system.</a:t>
            </a:r>
          </a:p>
          <a:p>
            <a:pPr algn="just"/>
            <a:r>
              <a:rPr lang="en-US" b="1" dirty="0"/>
              <a:t>Advantages of Semantic network:</a:t>
            </a:r>
          </a:p>
          <a:p>
            <a:pPr algn="just">
              <a:buFont typeface="+mj-lt"/>
              <a:buAutoNum type="arabicPeriod"/>
            </a:pPr>
            <a:r>
              <a:rPr lang="en-US" dirty="0"/>
              <a:t>Semantic networks are a natural representation of knowledge.</a:t>
            </a:r>
          </a:p>
          <a:p>
            <a:pPr algn="just">
              <a:buFont typeface="+mj-lt"/>
              <a:buAutoNum type="arabicPeriod"/>
            </a:pPr>
            <a:r>
              <a:rPr lang="en-US" dirty="0"/>
              <a:t>Semantic networks convey meaning in a transparent manner.</a:t>
            </a:r>
          </a:p>
          <a:p>
            <a:pPr algn="just">
              <a:buFont typeface="+mj-lt"/>
              <a:buAutoNum type="arabicPeriod"/>
            </a:pPr>
            <a:r>
              <a:rPr lang="en-US" dirty="0"/>
              <a:t>These networks are simple and easily understandable.</a:t>
            </a:r>
          </a:p>
          <a:p>
            <a:pPr algn="just"/>
            <a:endParaRPr lang="en-IN" dirty="0"/>
          </a:p>
        </p:txBody>
      </p:sp>
    </p:spTree>
    <p:extLst>
      <p:ext uri="{BB962C8B-B14F-4D97-AF65-F5344CB8AC3E}">
        <p14:creationId xmlns:p14="http://schemas.microsoft.com/office/powerpoint/2010/main" val="307592138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986CF-7E0F-B097-39FA-CC418D692474}"/>
              </a:ext>
            </a:extLst>
          </p:cNvPr>
          <p:cNvSpPr>
            <a:spLocks noGrp="1"/>
          </p:cNvSpPr>
          <p:nvPr>
            <p:ph type="title"/>
          </p:nvPr>
        </p:nvSpPr>
        <p:spPr>
          <a:xfrm>
            <a:off x="685800" y="457200"/>
            <a:ext cx="7886700" cy="598568"/>
          </a:xfrm>
        </p:spPr>
        <p:txBody>
          <a:bodyPr>
            <a:normAutofit fontScale="90000"/>
          </a:bodyPr>
          <a:lstStyle/>
          <a:p>
            <a:r>
              <a:rPr lang="en-IN" b="1" dirty="0"/>
              <a:t>3. Frame Representation</a:t>
            </a:r>
            <a:br>
              <a:rPr lang="en-IN" b="1" dirty="0"/>
            </a:br>
            <a:endParaRPr lang="en-IN" dirty="0"/>
          </a:p>
        </p:txBody>
      </p:sp>
      <p:sp>
        <p:nvSpPr>
          <p:cNvPr id="3" name="Content Placeholder 2">
            <a:extLst>
              <a:ext uri="{FF2B5EF4-FFF2-40B4-BE49-F238E27FC236}">
                <a16:creationId xmlns:a16="http://schemas.microsoft.com/office/drawing/2014/main" id="{7E7FD6A0-A0B1-40B6-B4FF-EF76F616DB35}"/>
              </a:ext>
            </a:extLst>
          </p:cNvPr>
          <p:cNvSpPr>
            <a:spLocks noGrp="1"/>
          </p:cNvSpPr>
          <p:nvPr>
            <p:ph idx="1"/>
          </p:nvPr>
        </p:nvSpPr>
        <p:spPr>
          <a:xfrm>
            <a:off x="123631" y="1219200"/>
            <a:ext cx="8896738" cy="4159120"/>
          </a:xfrm>
        </p:spPr>
        <p:txBody>
          <a:bodyPr>
            <a:normAutofit fontScale="62500" lnSpcReduction="20000"/>
          </a:bodyPr>
          <a:lstStyle/>
          <a:p>
            <a:pPr algn="just"/>
            <a:r>
              <a:rPr lang="en-US" dirty="0"/>
              <a:t>A frame is a record like structure which consists of a collection of attributes and its values to describe an entity in the world. </a:t>
            </a:r>
          </a:p>
          <a:p>
            <a:pPr algn="just"/>
            <a:r>
              <a:rPr lang="en-US" dirty="0"/>
              <a:t>Frames are the AI data structure which divides knowledge into substructures by representing stereotypes situations.</a:t>
            </a:r>
          </a:p>
          <a:p>
            <a:pPr algn="just"/>
            <a:r>
              <a:rPr lang="en-US" dirty="0"/>
              <a:t> It consists of a collection of slots and slot values. </a:t>
            </a:r>
          </a:p>
          <a:p>
            <a:pPr algn="just"/>
            <a:r>
              <a:rPr lang="en-US" dirty="0"/>
              <a:t>These slots may be of any type and sizes. </a:t>
            </a:r>
          </a:p>
          <a:p>
            <a:pPr algn="just"/>
            <a:r>
              <a:rPr lang="en-US" dirty="0"/>
              <a:t>Slots have names and values which are called facets. </a:t>
            </a:r>
          </a:p>
          <a:p>
            <a:pPr algn="just"/>
            <a:r>
              <a:rPr lang="en-US" b="1" dirty="0"/>
              <a:t>Facets:</a:t>
            </a:r>
            <a:r>
              <a:rPr lang="en-US" dirty="0"/>
              <a:t> The various aspects of a slot is known as </a:t>
            </a:r>
            <a:r>
              <a:rPr lang="en-US" b="1" dirty="0"/>
              <a:t>Facets</a:t>
            </a:r>
            <a:r>
              <a:rPr lang="en-US" dirty="0"/>
              <a:t>. </a:t>
            </a:r>
          </a:p>
          <a:p>
            <a:pPr algn="just"/>
            <a:r>
              <a:rPr lang="en-US" dirty="0"/>
              <a:t>Facets are features of frames which enable us to put constraints on the frames. </a:t>
            </a:r>
          </a:p>
          <a:p>
            <a:pPr algn="just"/>
            <a:r>
              <a:rPr lang="en-US" dirty="0"/>
              <a:t>Example: IF-NEEDED facts are called when data of any particular slot is needed. </a:t>
            </a:r>
          </a:p>
          <a:p>
            <a:pPr algn="just"/>
            <a:r>
              <a:rPr lang="en-US" dirty="0"/>
              <a:t>A frame may consist of any number of slots, and a slot may include any number of facets and facets may have any number of values</a:t>
            </a:r>
          </a:p>
          <a:p>
            <a:pPr algn="just"/>
            <a:r>
              <a:rPr lang="en-US" dirty="0"/>
              <a:t>A frame is also known as </a:t>
            </a:r>
            <a:r>
              <a:rPr lang="en-US" b="1" dirty="0"/>
              <a:t>slot-filter knowledge representation</a:t>
            </a:r>
            <a:r>
              <a:rPr lang="en-US" dirty="0"/>
              <a:t> in artificial intelligence. </a:t>
            </a:r>
          </a:p>
          <a:p>
            <a:pPr algn="just"/>
            <a:endParaRPr lang="en-IN" dirty="0"/>
          </a:p>
        </p:txBody>
      </p:sp>
    </p:spTree>
    <p:extLst>
      <p:ext uri="{BB962C8B-B14F-4D97-AF65-F5344CB8AC3E}">
        <p14:creationId xmlns:p14="http://schemas.microsoft.com/office/powerpoint/2010/main" val="412406742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986CF-7E0F-B097-39FA-CC418D692474}"/>
              </a:ext>
            </a:extLst>
          </p:cNvPr>
          <p:cNvSpPr>
            <a:spLocks noGrp="1"/>
          </p:cNvSpPr>
          <p:nvPr>
            <p:ph type="title"/>
          </p:nvPr>
        </p:nvSpPr>
        <p:spPr/>
        <p:txBody>
          <a:bodyPr/>
          <a:lstStyle/>
          <a:p>
            <a:r>
              <a:rPr lang="en-IN" b="1" dirty="0"/>
              <a:t>3. Frame Representation</a:t>
            </a:r>
            <a:br>
              <a:rPr lang="en-IN" b="1" dirty="0"/>
            </a:br>
            <a:endParaRPr lang="en-IN" dirty="0"/>
          </a:p>
        </p:txBody>
      </p:sp>
      <p:sp>
        <p:nvSpPr>
          <p:cNvPr id="3" name="Content Placeholder 2">
            <a:extLst>
              <a:ext uri="{FF2B5EF4-FFF2-40B4-BE49-F238E27FC236}">
                <a16:creationId xmlns:a16="http://schemas.microsoft.com/office/drawing/2014/main" id="{7E7FD6A0-A0B1-40B6-B4FF-EF76F616DB35}"/>
              </a:ext>
            </a:extLst>
          </p:cNvPr>
          <p:cNvSpPr>
            <a:spLocks noGrp="1"/>
          </p:cNvSpPr>
          <p:nvPr>
            <p:ph idx="1"/>
          </p:nvPr>
        </p:nvSpPr>
        <p:spPr>
          <a:xfrm>
            <a:off x="152400" y="1371600"/>
            <a:ext cx="8717902" cy="3263504"/>
          </a:xfrm>
        </p:spPr>
        <p:txBody>
          <a:bodyPr>
            <a:normAutofit fontScale="77500" lnSpcReduction="20000"/>
          </a:bodyPr>
          <a:lstStyle/>
          <a:p>
            <a:pPr algn="just"/>
            <a:r>
              <a:rPr lang="en-US" dirty="0"/>
              <a:t>Frames are derived from semantic networks and later evolved into our modern-day classes and objects. </a:t>
            </a:r>
          </a:p>
          <a:p>
            <a:pPr algn="just"/>
            <a:r>
              <a:rPr lang="en-US" dirty="0"/>
              <a:t>A single frame is not much useful. Frames system consist of a collection of frames which are connected.</a:t>
            </a:r>
          </a:p>
          <a:p>
            <a:pPr algn="just"/>
            <a:r>
              <a:rPr lang="en-US" dirty="0"/>
              <a:t> In the frame, knowledge about an object or event can be stored together in the knowledge base. </a:t>
            </a:r>
          </a:p>
          <a:p>
            <a:pPr algn="just"/>
            <a:r>
              <a:rPr lang="en-US" dirty="0"/>
              <a:t>The frame is a type of technology which is widely used in various applications including Natural language processing and machine visions.</a:t>
            </a:r>
          </a:p>
          <a:p>
            <a:pPr algn="just"/>
            <a:endParaRPr lang="en-IN" dirty="0"/>
          </a:p>
        </p:txBody>
      </p:sp>
    </p:spTree>
    <p:extLst>
      <p:ext uri="{BB962C8B-B14F-4D97-AF65-F5344CB8AC3E}">
        <p14:creationId xmlns:p14="http://schemas.microsoft.com/office/powerpoint/2010/main" val="25502785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986CF-7E0F-B097-39FA-CC418D692474}"/>
              </a:ext>
            </a:extLst>
          </p:cNvPr>
          <p:cNvSpPr>
            <a:spLocks noGrp="1"/>
          </p:cNvSpPr>
          <p:nvPr>
            <p:ph type="title"/>
          </p:nvPr>
        </p:nvSpPr>
        <p:spPr/>
        <p:txBody>
          <a:bodyPr/>
          <a:lstStyle/>
          <a:p>
            <a:r>
              <a:rPr lang="en-IN" b="1" dirty="0"/>
              <a:t>Example</a:t>
            </a:r>
            <a:br>
              <a:rPr lang="en-IN" b="1" dirty="0"/>
            </a:br>
            <a:endParaRPr lang="en-IN" dirty="0"/>
          </a:p>
        </p:txBody>
      </p:sp>
      <p:sp>
        <p:nvSpPr>
          <p:cNvPr id="3" name="Content Placeholder 2">
            <a:extLst>
              <a:ext uri="{FF2B5EF4-FFF2-40B4-BE49-F238E27FC236}">
                <a16:creationId xmlns:a16="http://schemas.microsoft.com/office/drawing/2014/main" id="{7E7FD6A0-A0B1-40B6-B4FF-EF76F616DB35}"/>
              </a:ext>
            </a:extLst>
          </p:cNvPr>
          <p:cNvSpPr>
            <a:spLocks noGrp="1"/>
          </p:cNvSpPr>
          <p:nvPr>
            <p:ph idx="1"/>
          </p:nvPr>
        </p:nvSpPr>
        <p:spPr>
          <a:xfrm>
            <a:off x="457200" y="1295400"/>
            <a:ext cx="8229600" cy="4525963"/>
          </a:xfrm>
        </p:spPr>
        <p:txBody>
          <a:bodyPr/>
          <a:lstStyle/>
          <a:p>
            <a:pPr algn="just"/>
            <a:r>
              <a:rPr lang="en-US" dirty="0"/>
              <a:t>Let's suppose we are taking an entity, Peter. Peter is an engineer as a profession, and his age is 25, he lives in city London, and the country is England. So following is the frame representation for this:</a:t>
            </a:r>
          </a:p>
          <a:p>
            <a:endParaRPr lang="en-IN" dirty="0"/>
          </a:p>
        </p:txBody>
      </p:sp>
      <p:pic>
        <p:nvPicPr>
          <p:cNvPr id="8" name="Picture 7">
            <a:extLst>
              <a:ext uri="{FF2B5EF4-FFF2-40B4-BE49-F238E27FC236}">
                <a16:creationId xmlns:a16="http://schemas.microsoft.com/office/drawing/2014/main" id="{DA0CF870-45A5-105D-082B-A2ADC92BFDD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1200" y="4343400"/>
            <a:ext cx="4800600" cy="2239962"/>
          </a:xfrm>
          <a:prstGeom prst="rect">
            <a:avLst/>
          </a:prstGeom>
          <a:noFill/>
          <a:ln>
            <a:noFill/>
          </a:ln>
        </p:spPr>
      </p:pic>
    </p:spTree>
    <p:extLst>
      <p:ext uri="{BB962C8B-B14F-4D97-AF65-F5344CB8AC3E}">
        <p14:creationId xmlns:p14="http://schemas.microsoft.com/office/powerpoint/2010/main" val="291862307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986CF-7E0F-B097-39FA-CC418D692474}"/>
              </a:ext>
            </a:extLst>
          </p:cNvPr>
          <p:cNvSpPr>
            <a:spLocks noGrp="1"/>
          </p:cNvSpPr>
          <p:nvPr>
            <p:ph type="title"/>
          </p:nvPr>
        </p:nvSpPr>
        <p:spPr>
          <a:xfrm>
            <a:off x="457200" y="274638"/>
            <a:ext cx="8229600" cy="944562"/>
          </a:xfrm>
        </p:spPr>
        <p:txBody>
          <a:bodyPr/>
          <a:lstStyle/>
          <a:p>
            <a:r>
              <a:rPr lang="en-IN" sz="3600" b="1" dirty="0"/>
              <a:t>Pros and Cons of Frame representation</a:t>
            </a:r>
          </a:p>
        </p:txBody>
      </p:sp>
      <p:sp>
        <p:nvSpPr>
          <p:cNvPr id="3" name="Content Placeholder 2">
            <a:extLst>
              <a:ext uri="{FF2B5EF4-FFF2-40B4-BE49-F238E27FC236}">
                <a16:creationId xmlns:a16="http://schemas.microsoft.com/office/drawing/2014/main" id="{7E7FD6A0-A0B1-40B6-B4FF-EF76F616DB35}"/>
              </a:ext>
            </a:extLst>
          </p:cNvPr>
          <p:cNvSpPr>
            <a:spLocks noGrp="1"/>
          </p:cNvSpPr>
          <p:nvPr>
            <p:ph idx="1"/>
          </p:nvPr>
        </p:nvSpPr>
        <p:spPr>
          <a:xfrm>
            <a:off x="142292" y="1371600"/>
            <a:ext cx="8859416" cy="4648200"/>
          </a:xfrm>
        </p:spPr>
        <p:txBody>
          <a:bodyPr>
            <a:normAutofit fontScale="92500" lnSpcReduction="10000"/>
          </a:bodyPr>
          <a:lstStyle/>
          <a:p>
            <a:pPr algn="just">
              <a:lnSpc>
                <a:spcPct val="170000"/>
              </a:lnSpc>
            </a:pPr>
            <a:r>
              <a:rPr lang="en-US" sz="1600" b="1" dirty="0"/>
              <a:t>Advantages of frame representation:</a:t>
            </a:r>
          </a:p>
          <a:p>
            <a:pPr algn="just">
              <a:lnSpc>
                <a:spcPct val="170000"/>
              </a:lnSpc>
              <a:buFont typeface="+mj-lt"/>
              <a:buAutoNum type="arabicPeriod"/>
            </a:pPr>
            <a:r>
              <a:rPr lang="en-US" sz="1600" dirty="0"/>
              <a:t>The frame knowledge representation makes the programming easier by grouping the related data.</a:t>
            </a:r>
          </a:p>
          <a:p>
            <a:pPr algn="just">
              <a:lnSpc>
                <a:spcPct val="170000"/>
              </a:lnSpc>
              <a:buFont typeface="+mj-lt"/>
              <a:buAutoNum type="arabicPeriod"/>
            </a:pPr>
            <a:r>
              <a:rPr lang="en-US" sz="1600" dirty="0"/>
              <a:t>The frame representation is comparably flexible and used by many applications in AI.</a:t>
            </a:r>
          </a:p>
          <a:p>
            <a:pPr algn="just">
              <a:lnSpc>
                <a:spcPct val="170000"/>
              </a:lnSpc>
              <a:buFont typeface="+mj-lt"/>
              <a:buAutoNum type="arabicPeriod"/>
            </a:pPr>
            <a:r>
              <a:rPr lang="en-US" sz="1600" dirty="0"/>
              <a:t>It is very easy to add slots for new attribute and relations.</a:t>
            </a:r>
          </a:p>
          <a:p>
            <a:pPr algn="just">
              <a:lnSpc>
                <a:spcPct val="170000"/>
              </a:lnSpc>
              <a:buFont typeface="+mj-lt"/>
              <a:buAutoNum type="arabicPeriod"/>
            </a:pPr>
            <a:r>
              <a:rPr lang="en-US" sz="1600" dirty="0"/>
              <a:t>It is easy to include default data and to search for missing values.</a:t>
            </a:r>
          </a:p>
          <a:p>
            <a:pPr algn="just">
              <a:lnSpc>
                <a:spcPct val="170000"/>
              </a:lnSpc>
              <a:buFont typeface="+mj-lt"/>
              <a:buAutoNum type="arabicPeriod"/>
            </a:pPr>
            <a:r>
              <a:rPr lang="en-US" sz="1600" dirty="0"/>
              <a:t>Frame representation is easy to understand and visualize.</a:t>
            </a:r>
          </a:p>
          <a:p>
            <a:pPr marL="0" indent="0" algn="just">
              <a:lnSpc>
                <a:spcPct val="170000"/>
              </a:lnSpc>
              <a:buNone/>
            </a:pPr>
            <a:endParaRPr lang="en-US" sz="1600" dirty="0"/>
          </a:p>
          <a:p>
            <a:pPr algn="just">
              <a:lnSpc>
                <a:spcPct val="170000"/>
              </a:lnSpc>
            </a:pPr>
            <a:r>
              <a:rPr lang="en-US" sz="1600" b="1" dirty="0"/>
              <a:t>Disadvantages of frame representation: </a:t>
            </a:r>
          </a:p>
          <a:p>
            <a:pPr algn="just">
              <a:lnSpc>
                <a:spcPct val="170000"/>
              </a:lnSpc>
              <a:buFont typeface="+mj-lt"/>
              <a:buAutoNum type="arabicPeriod"/>
            </a:pPr>
            <a:r>
              <a:rPr lang="en-US" sz="1600" dirty="0"/>
              <a:t>In frame system inference mechanism is not be easily processed.</a:t>
            </a:r>
          </a:p>
          <a:p>
            <a:pPr algn="just">
              <a:lnSpc>
                <a:spcPct val="170000"/>
              </a:lnSpc>
              <a:buFont typeface="+mj-lt"/>
              <a:buAutoNum type="arabicPeriod"/>
            </a:pPr>
            <a:r>
              <a:rPr lang="en-US" sz="1600" dirty="0"/>
              <a:t>Inference mechanism cannot be smoothly proceeded by frame representation.</a:t>
            </a:r>
          </a:p>
          <a:p>
            <a:pPr algn="just">
              <a:lnSpc>
                <a:spcPct val="170000"/>
              </a:lnSpc>
              <a:buFont typeface="+mj-lt"/>
              <a:buAutoNum type="arabicPeriod"/>
            </a:pPr>
            <a:r>
              <a:rPr lang="en-US" sz="1600" dirty="0"/>
              <a:t>Frame representation has a much generalized approach.</a:t>
            </a:r>
          </a:p>
          <a:p>
            <a:pPr algn="just">
              <a:lnSpc>
                <a:spcPct val="170000"/>
              </a:lnSpc>
            </a:pPr>
            <a:endParaRPr lang="en-IN" sz="1600" dirty="0"/>
          </a:p>
        </p:txBody>
      </p:sp>
    </p:spTree>
    <p:extLst>
      <p:ext uri="{BB962C8B-B14F-4D97-AF65-F5344CB8AC3E}">
        <p14:creationId xmlns:p14="http://schemas.microsoft.com/office/powerpoint/2010/main" val="2656420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304800"/>
            <a:ext cx="8229600" cy="609600"/>
          </a:xfrm>
        </p:spPr>
        <p:txBody>
          <a:bodyPr/>
          <a:lstStyle/>
          <a:p>
            <a:br>
              <a:rPr lang="en-IN" b="1" dirty="0">
                <a:latin typeface="Times New Roman" panose="02020603050405020304" pitchFamily="18" charset="0"/>
                <a:cs typeface="Times New Roman" panose="02020603050405020304" pitchFamily="18" charset="0"/>
              </a:rPr>
            </a:br>
            <a:r>
              <a:rPr lang="en-IN" b="1" dirty="0">
                <a:latin typeface="Times New Roman" panose="02020603050405020304" pitchFamily="18" charset="0"/>
                <a:cs typeface="Times New Roman" panose="02020603050405020304" pitchFamily="18" charset="0"/>
              </a:rPr>
              <a:t>Types of </a:t>
            </a:r>
            <a:r>
              <a:rPr lang="en-US" b="1" dirty="0">
                <a:latin typeface="Times New Roman" panose="02020603050405020304" pitchFamily="18" charset="0"/>
                <a:cs typeface="Times New Roman" panose="02020603050405020304" pitchFamily="18" charset="0"/>
              </a:rPr>
              <a:t>Antonymy</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740787"/>
            <a:ext cx="8686800" cy="6117213"/>
          </a:xfrm>
        </p:spPr>
        <p:txBody>
          <a:bodyPr/>
          <a:lstStyle/>
          <a:p>
            <a:pPr algn="just">
              <a:lnSpc>
                <a:spcPct val="150000"/>
              </a:lnSpc>
            </a:pPr>
            <a:r>
              <a:rPr lang="en-US" sz="1800" b="1" dirty="0">
                <a:latin typeface="Times New Roman" panose="02020603050405020304" pitchFamily="18" charset="0"/>
                <a:cs typeface="Times New Roman" panose="02020603050405020304" pitchFamily="18" charset="0"/>
              </a:rPr>
              <a:t>Complementary antonyms, also known as relational antonyms or paired antonyms, </a:t>
            </a:r>
            <a:r>
              <a:rPr lang="en-US" sz="1800" dirty="0">
                <a:latin typeface="Times New Roman" panose="02020603050405020304" pitchFamily="18" charset="0"/>
                <a:cs typeface="Times New Roman" panose="02020603050405020304" pitchFamily="18" charset="0"/>
              </a:rPr>
              <a:t>are </a:t>
            </a:r>
            <a:r>
              <a:rPr lang="en-US" sz="1800" b="1" dirty="0">
                <a:latin typeface="Times New Roman" panose="02020603050405020304" pitchFamily="18" charset="0"/>
                <a:cs typeface="Times New Roman" panose="02020603050405020304" pitchFamily="18" charset="0"/>
              </a:rPr>
              <a:t>pairs of words that together cover all possible options</a:t>
            </a:r>
            <a:r>
              <a:rPr lang="en-US" sz="1800" dirty="0">
                <a:latin typeface="Times New Roman" panose="02020603050405020304" pitchFamily="18" charset="0"/>
                <a:cs typeface="Times New Roman" panose="02020603050405020304" pitchFamily="18" charset="0"/>
              </a:rPr>
              <a:t> or points on a spectrum within a specific semantic field.</a:t>
            </a:r>
          </a:p>
          <a:p>
            <a:pPr algn="just">
              <a:lnSpc>
                <a:spcPct val="150000"/>
              </a:lnSpc>
            </a:pPr>
            <a:r>
              <a:rPr lang="en-US" sz="1800" dirty="0">
                <a:latin typeface="Times New Roman" panose="02020603050405020304" pitchFamily="18" charset="0"/>
                <a:cs typeface="Times New Roman" panose="02020603050405020304" pitchFamily="18" charset="0"/>
              </a:rPr>
              <a:t> In other words, they are opposite words that </a:t>
            </a:r>
            <a:r>
              <a:rPr lang="en-US" sz="1800" b="1" dirty="0">
                <a:latin typeface="Times New Roman" panose="02020603050405020304" pitchFamily="18" charset="0"/>
                <a:cs typeface="Times New Roman" panose="02020603050405020304" pitchFamily="18" charset="0"/>
              </a:rPr>
              <a:t>create a complete set of contrasting terms </a:t>
            </a:r>
            <a:r>
              <a:rPr lang="en-US" sz="1800" dirty="0">
                <a:latin typeface="Times New Roman" panose="02020603050405020304" pitchFamily="18" charset="0"/>
                <a:cs typeface="Times New Roman" panose="02020603050405020304" pitchFamily="18" charset="0"/>
              </a:rPr>
              <a:t>within a particular context.</a:t>
            </a:r>
          </a:p>
          <a:p>
            <a:pPr algn="just">
              <a:lnSpc>
                <a:spcPct val="150000"/>
              </a:lnSpc>
            </a:pPr>
            <a:r>
              <a:rPr lang="en-US" sz="1800" dirty="0">
                <a:latin typeface="Times New Roman" panose="02020603050405020304" pitchFamily="18" charset="0"/>
                <a:cs typeface="Times New Roman" panose="02020603050405020304" pitchFamily="18" charset="0"/>
              </a:rPr>
              <a:t>Complementary antonyms do not necessarily imply </a:t>
            </a:r>
            <a:r>
              <a:rPr lang="en-US" sz="1800" b="1" dirty="0">
                <a:latin typeface="Times New Roman" panose="02020603050405020304" pitchFamily="18" charset="0"/>
                <a:cs typeface="Times New Roman" panose="02020603050405020304" pitchFamily="18" charset="0"/>
              </a:rPr>
              <a:t>absolute opposition</a:t>
            </a:r>
          </a:p>
          <a:p>
            <a:pPr algn="just">
              <a:lnSpc>
                <a:spcPct val="150000"/>
              </a:lnSpc>
            </a:pPr>
            <a:r>
              <a:rPr lang="en-US" sz="1800" dirty="0">
                <a:latin typeface="Times New Roman" panose="02020603050405020304" pitchFamily="18" charset="0"/>
                <a:cs typeface="Times New Roman" panose="02020603050405020304" pitchFamily="18" charset="0"/>
              </a:rPr>
              <a:t>Example is "parent" and "child." "Parent" refers to an adult who has offspring, while "child" refers to the offspring of a parent. These words together </a:t>
            </a:r>
            <a:r>
              <a:rPr lang="en-US" sz="1800" b="1" dirty="0">
                <a:latin typeface="Times New Roman" panose="02020603050405020304" pitchFamily="18" charset="0"/>
                <a:cs typeface="Times New Roman" panose="02020603050405020304" pitchFamily="18" charset="0"/>
              </a:rPr>
              <a:t>create a complete set of relationships within the context of family dynamics.</a:t>
            </a:r>
          </a:p>
          <a:p>
            <a:pPr algn="just">
              <a:lnSpc>
                <a:spcPct val="150000"/>
              </a:lnSpc>
            </a:pPr>
            <a:r>
              <a:rPr lang="en-US" sz="1800" dirty="0">
                <a:latin typeface="Times New Roman" panose="02020603050405020304" pitchFamily="18" charset="0"/>
                <a:cs typeface="Times New Roman" panose="02020603050405020304" pitchFamily="18" charset="0"/>
              </a:rPr>
              <a:t>consider the antonyms "on" and "off." These two words represent opposite states within the context of a switch or a light. "On" represents the state when something is activated or functioning, while "off" represents the state when something is deactivated or not functioning. Together, they </a:t>
            </a:r>
            <a:r>
              <a:rPr lang="en-US" sz="1800" b="1" dirty="0">
                <a:latin typeface="Times New Roman" panose="02020603050405020304" pitchFamily="18" charset="0"/>
                <a:cs typeface="Times New Roman" panose="02020603050405020304" pitchFamily="18" charset="0"/>
              </a:rPr>
              <a:t>cover all possible states of the switch or light, making them complementary antonyms.</a:t>
            </a:r>
            <a:endParaRPr lang="en-IN"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74973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986CF-7E0F-B097-39FA-CC418D692474}"/>
              </a:ext>
            </a:extLst>
          </p:cNvPr>
          <p:cNvSpPr>
            <a:spLocks noGrp="1"/>
          </p:cNvSpPr>
          <p:nvPr>
            <p:ph type="title"/>
          </p:nvPr>
        </p:nvSpPr>
        <p:spPr>
          <a:xfrm>
            <a:off x="628650" y="841539"/>
            <a:ext cx="7886700" cy="108711"/>
          </a:xfrm>
        </p:spPr>
        <p:txBody>
          <a:bodyPr>
            <a:normAutofit fontScale="90000"/>
          </a:bodyPr>
          <a:lstStyle/>
          <a:p>
            <a:r>
              <a:rPr lang="en-IN" b="1" dirty="0"/>
              <a:t>4. Production Rules</a:t>
            </a:r>
            <a:br>
              <a:rPr lang="en-IN" b="1" dirty="0"/>
            </a:br>
            <a:endParaRPr lang="en-IN" dirty="0"/>
          </a:p>
        </p:txBody>
      </p:sp>
      <p:sp>
        <p:nvSpPr>
          <p:cNvPr id="3" name="Content Placeholder 2">
            <a:extLst>
              <a:ext uri="{FF2B5EF4-FFF2-40B4-BE49-F238E27FC236}">
                <a16:creationId xmlns:a16="http://schemas.microsoft.com/office/drawing/2014/main" id="{7E7FD6A0-A0B1-40B6-B4FF-EF76F616DB35}"/>
              </a:ext>
            </a:extLst>
          </p:cNvPr>
          <p:cNvSpPr>
            <a:spLocks noGrp="1"/>
          </p:cNvSpPr>
          <p:nvPr>
            <p:ph idx="1"/>
          </p:nvPr>
        </p:nvSpPr>
        <p:spPr>
          <a:xfrm>
            <a:off x="65314" y="1351773"/>
            <a:ext cx="9078686" cy="4648977"/>
          </a:xfrm>
        </p:spPr>
        <p:txBody>
          <a:bodyPr>
            <a:normAutofit lnSpcReduction="10000"/>
          </a:bodyPr>
          <a:lstStyle/>
          <a:p>
            <a:pPr algn="just"/>
            <a:r>
              <a:rPr lang="en-US" sz="1800" dirty="0">
                <a:latin typeface="Times New Roman" panose="02020603050405020304" pitchFamily="18" charset="0"/>
                <a:cs typeface="Times New Roman" panose="02020603050405020304" pitchFamily="18" charset="0"/>
              </a:rPr>
              <a:t>Production rules system consist of (</a:t>
            </a:r>
            <a:r>
              <a:rPr lang="en-US" sz="1800" b="1" dirty="0">
                <a:latin typeface="Times New Roman" panose="02020603050405020304" pitchFamily="18" charset="0"/>
                <a:cs typeface="Times New Roman" panose="02020603050405020304" pitchFamily="18" charset="0"/>
              </a:rPr>
              <a:t>condition, action</a:t>
            </a:r>
            <a:r>
              <a:rPr lang="en-US" sz="1800" dirty="0">
                <a:latin typeface="Times New Roman" panose="02020603050405020304" pitchFamily="18" charset="0"/>
                <a:cs typeface="Times New Roman" panose="02020603050405020304" pitchFamily="18" charset="0"/>
              </a:rPr>
              <a:t>) pairs which mean, "If condition then action". It has mainly three parts:</a:t>
            </a:r>
          </a:p>
          <a:p>
            <a:pPr lvl="1" algn="just"/>
            <a:r>
              <a:rPr lang="en-US" sz="1800" dirty="0">
                <a:latin typeface="Times New Roman" panose="02020603050405020304" pitchFamily="18" charset="0"/>
                <a:cs typeface="Times New Roman" panose="02020603050405020304" pitchFamily="18" charset="0"/>
              </a:rPr>
              <a:t>The set of production rules</a:t>
            </a:r>
          </a:p>
          <a:p>
            <a:pPr lvl="1" algn="just"/>
            <a:r>
              <a:rPr lang="en-US" sz="1800" dirty="0">
                <a:latin typeface="Times New Roman" panose="02020603050405020304" pitchFamily="18" charset="0"/>
                <a:cs typeface="Times New Roman" panose="02020603050405020304" pitchFamily="18" charset="0"/>
              </a:rPr>
              <a:t>Working Memory</a:t>
            </a:r>
          </a:p>
          <a:p>
            <a:pPr lvl="1" algn="just"/>
            <a:r>
              <a:rPr lang="en-US" sz="1800" dirty="0">
                <a:latin typeface="Times New Roman" panose="02020603050405020304" pitchFamily="18" charset="0"/>
                <a:cs typeface="Times New Roman" panose="02020603050405020304" pitchFamily="18" charset="0"/>
              </a:rPr>
              <a:t>The recognize-act-cycle</a:t>
            </a:r>
          </a:p>
          <a:p>
            <a:pPr algn="just"/>
            <a:r>
              <a:rPr lang="en-US" sz="1800" dirty="0">
                <a:latin typeface="Times New Roman" panose="02020603050405020304" pitchFamily="18" charset="0"/>
                <a:cs typeface="Times New Roman" panose="02020603050405020304" pitchFamily="18" charset="0"/>
              </a:rPr>
              <a:t>In production rules agent checks for the condition and if the condition exists then production rule fires and corresponding action is carried out. </a:t>
            </a:r>
          </a:p>
          <a:p>
            <a:pPr algn="just"/>
            <a:r>
              <a:rPr lang="en-US" sz="1800" dirty="0">
                <a:latin typeface="Times New Roman" panose="02020603050405020304" pitchFamily="18" charset="0"/>
                <a:cs typeface="Times New Roman" panose="02020603050405020304" pitchFamily="18" charset="0"/>
              </a:rPr>
              <a:t>The condition part of the rule determines which rule may be applied to a problem. </a:t>
            </a:r>
          </a:p>
          <a:p>
            <a:pPr algn="just"/>
            <a:r>
              <a:rPr lang="en-US" sz="1800" dirty="0">
                <a:latin typeface="Times New Roman" panose="02020603050405020304" pitchFamily="18" charset="0"/>
                <a:cs typeface="Times New Roman" panose="02020603050405020304" pitchFamily="18" charset="0"/>
              </a:rPr>
              <a:t>And the action part carries out the associated problem-solving steps. </a:t>
            </a:r>
          </a:p>
          <a:p>
            <a:pPr algn="just"/>
            <a:r>
              <a:rPr lang="en-US" sz="1800" dirty="0">
                <a:latin typeface="Times New Roman" panose="02020603050405020304" pitchFamily="18" charset="0"/>
                <a:cs typeface="Times New Roman" panose="02020603050405020304" pitchFamily="18" charset="0"/>
              </a:rPr>
              <a:t>This complete process is called a recognize-act cycle.</a:t>
            </a:r>
          </a:p>
          <a:p>
            <a:pPr algn="just"/>
            <a:r>
              <a:rPr lang="en-US" sz="1800" b="1" dirty="0">
                <a:latin typeface="Times New Roman" panose="02020603050405020304" pitchFamily="18" charset="0"/>
                <a:cs typeface="Times New Roman" panose="02020603050405020304" pitchFamily="18" charset="0"/>
              </a:rPr>
              <a:t>Example: </a:t>
            </a:r>
          </a:p>
          <a:p>
            <a:pPr algn="just">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IF (at bus stop AND bus arrives) THEN action (get into the bus)</a:t>
            </a:r>
            <a:endParaRPr lang="en-US" sz="18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IF (on the bus AND paid AND empty seat) THEN action (sit down).</a:t>
            </a:r>
            <a:endParaRPr lang="en-US" sz="18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IF (on bus AND unpaid) THEN action (pay charges).</a:t>
            </a:r>
            <a:endParaRPr lang="en-US" sz="18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IF (bus arrives at destination) THEN action (get down from the bus). </a:t>
            </a:r>
            <a:endParaRPr lang="en-US" sz="1800" dirty="0">
              <a:latin typeface="Times New Roman" panose="02020603050405020304" pitchFamily="18" charset="0"/>
              <a:cs typeface="Times New Roman" panose="02020603050405020304" pitchFamily="18" charset="0"/>
            </a:endParaRPr>
          </a:p>
          <a:p>
            <a:pPr algn="just"/>
            <a:endParaRPr lang="en-US" sz="3600" dirty="0"/>
          </a:p>
          <a:p>
            <a:pPr algn="just"/>
            <a:endParaRPr lang="en-IN" sz="3600" dirty="0"/>
          </a:p>
        </p:txBody>
      </p:sp>
    </p:spTree>
    <p:extLst>
      <p:ext uri="{BB962C8B-B14F-4D97-AF65-F5344CB8AC3E}">
        <p14:creationId xmlns:p14="http://schemas.microsoft.com/office/powerpoint/2010/main" val="109747813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986CF-7E0F-B097-39FA-CC418D692474}"/>
              </a:ext>
            </a:extLst>
          </p:cNvPr>
          <p:cNvSpPr>
            <a:spLocks noGrp="1"/>
          </p:cNvSpPr>
          <p:nvPr>
            <p:ph type="title"/>
          </p:nvPr>
        </p:nvSpPr>
        <p:spPr>
          <a:xfrm>
            <a:off x="457200" y="274638"/>
            <a:ext cx="8229600" cy="792162"/>
          </a:xfrm>
        </p:spPr>
        <p:txBody>
          <a:bodyPr/>
          <a:lstStyle/>
          <a:p>
            <a:r>
              <a:rPr lang="en-IN" sz="4000" b="1" dirty="0"/>
              <a:t>Pros and Cons of Production Rules</a:t>
            </a:r>
          </a:p>
        </p:txBody>
      </p:sp>
      <p:sp>
        <p:nvSpPr>
          <p:cNvPr id="3" name="Content Placeholder 2">
            <a:extLst>
              <a:ext uri="{FF2B5EF4-FFF2-40B4-BE49-F238E27FC236}">
                <a16:creationId xmlns:a16="http://schemas.microsoft.com/office/drawing/2014/main" id="{7E7FD6A0-A0B1-40B6-B4FF-EF76F616DB35}"/>
              </a:ext>
            </a:extLst>
          </p:cNvPr>
          <p:cNvSpPr>
            <a:spLocks noGrp="1"/>
          </p:cNvSpPr>
          <p:nvPr>
            <p:ph idx="1"/>
          </p:nvPr>
        </p:nvSpPr>
        <p:spPr>
          <a:xfrm>
            <a:off x="251044" y="1295400"/>
            <a:ext cx="8882744" cy="3739292"/>
          </a:xfrm>
        </p:spPr>
        <p:txBody>
          <a:bodyPr/>
          <a:lstStyle/>
          <a:p>
            <a:r>
              <a:rPr lang="en-US" sz="2800" b="1" dirty="0"/>
              <a:t>Advantages of Production rule:</a:t>
            </a:r>
          </a:p>
          <a:p>
            <a:pPr>
              <a:buFont typeface="+mj-lt"/>
              <a:buAutoNum type="arabicPeriod"/>
            </a:pPr>
            <a:r>
              <a:rPr lang="en-US" sz="2800" dirty="0"/>
              <a:t>The production rules are expressed in natural language.</a:t>
            </a:r>
          </a:p>
          <a:p>
            <a:pPr>
              <a:buFont typeface="+mj-lt"/>
              <a:buAutoNum type="arabicPeriod"/>
            </a:pPr>
            <a:r>
              <a:rPr lang="en-US" sz="2800" dirty="0"/>
              <a:t>The production rules are highly modular, so we can easily remove, add or modify an individual rule.</a:t>
            </a:r>
          </a:p>
          <a:p>
            <a:r>
              <a:rPr lang="en-US" sz="2800" b="1" dirty="0"/>
              <a:t>Disadvantages of Production rule: </a:t>
            </a:r>
          </a:p>
          <a:p>
            <a:pPr>
              <a:buFont typeface="+mj-lt"/>
              <a:buAutoNum type="arabicPeriod"/>
            </a:pPr>
            <a:r>
              <a:rPr lang="en-US" sz="2800" dirty="0"/>
              <a:t>Production rule system does not exhibit any learning capabilities, as it does not store the result of the problem for the future uses.</a:t>
            </a:r>
          </a:p>
          <a:p>
            <a:pPr>
              <a:buFont typeface="+mj-lt"/>
              <a:buAutoNum type="arabicPeriod"/>
            </a:pPr>
            <a:r>
              <a:rPr lang="en-US" sz="2800" dirty="0"/>
              <a:t>During the execution of the program, many rules may be active hence rule-based production systems are inefficient.</a:t>
            </a:r>
          </a:p>
          <a:p>
            <a:endParaRPr lang="en-IN" sz="2800" dirty="0"/>
          </a:p>
        </p:txBody>
      </p:sp>
    </p:spTree>
    <p:extLst>
      <p:ext uri="{BB962C8B-B14F-4D97-AF65-F5344CB8AC3E}">
        <p14:creationId xmlns:p14="http://schemas.microsoft.com/office/powerpoint/2010/main" val="4472558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986CF-7E0F-B097-39FA-CC418D692474}"/>
              </a:ext>
            </a:extLst>
          </p:cNvPr>
          <p:cNvSpPr>
            <a:spLocks noGrp="1"/>
          </p:cNvSpPr>
          <p:nvPr>
            <p:ph type="title"/>
          </p:nvPr>
        </p:nvSpPr>
        <p:spPr/>
        <p:txBody>
          <a:bodyPr/>
          <a:lstStyle/>
          <a:p>
            <a:r>
              <a:rPr lang="en-IN" b="1" dirty="0"/>
              <a:t>Applications of Knowledge Graphs</a:t>
            </a:r>
            <a:endParaRPr lang="en-IN" dirty="0"/>
          </a:p>
        </p:txBody>
      </p:sp>
      <p:sp>
        <p:nvSpPr>
          <p:cNvPr id="3" name="Content Placeholder 2">
            <a:extLst>
              <a:ext uri="{FF2B5EF4-FFF2-40B4-BE49-F238E27FC236}">
                <a16:creationId xmlns:a16="http://schemas.microsoft.com/office/drawing/2014/main" id="{7E7FD6A0-A0B1-40B6-B4FF-EF76F616DB35}"/>
              </a:ext>
            </a:extLst>
          </p:cNvPr>
          <p:cNvSpPr>
            <a:spLocks noGrp="1"/>
          </p:cNvSpPr>
          <p:nvPr>
            <p:ph idx="1"/>
          </p:nvPr>
        </p:nvSpPr>
        <p:spPr>
          <a:xfrm>
            <a:off x="177281" y="1560313"/>
            <a:ext cx="8789437" cy="3737373"/>
          </a:xfrm>
        </p:spPr>
        <p:txBody>
          <a:bodyPr>
            <a:normAutofit/>
          </a:bodyPr>
          <a:lstStyle/>
          <a:p>
            <a:pPr algn="just">
              <a:lnSpc>
                <a:spcPct val="160000"/>
              </a:lnSpc>
            </a:pPr>
            <a:r>
              <a:rPr lang="en-IN" sz="1800" b="1" i="1" dirty="0"/>
              <a:t>Data Governance:</a:t>
            </a:r>
            <a:r>
              <a:rPr lang="en-US" sz="1800" b="1" dirty="0"/>
              <a:t> </a:t>
            </a:r>
            <a:r>
              <a:rPr lang="en-US" sz="1800" dirty="0"/>
              <a:t>managing these various contexts and data silos, tracking data lineage, ownership and usage patterns by focusing on the value, quality and usability of the data.</a:t>
            </a:r>
          </a:p>
          <a:p>
            <a:pPr algn="just">
              <a:lnSpc>
                <a:spcPct val="160000"/>
              </a:lnSpc>
            </a:pPr>
            <a:r>
              <a:rPr lang="en-IN" sz="1800" b="1" i="1" dirty="0"/>
              <a:t>Automated Fraud Detection:</a:t>
            </a:r>
            <a:r>
              <a:rPr lang="en-US" sz="1800" dirty="0"/>
              <a:t> Machine learning algorithms have already helped financial institutions to monitor fraud and the risk behind it in a more automated way. </a:t>
            </a:r>
          </a:p>
          <a:p>
            <a:pPr algn="just">
              <a:lnSpc>
                <a:spcPct val="160000"/>
              </a:lnSpc>
            </a:pPr>
            <a:r>
              <a:rPr lang="en-US" sz="1800" b="1" i="1" dirty="0"/>
              <a:t>Knowledge </a:t>
            </a:r>
            <a:r>
              <a:rPr lang="en-US" sz="1800" b="1" i="1" dirty="0" err="1"/>
              <a:t>Management:</a:t>
            </a:r>
            <a:r>
              <a:rPr lang="en-US" sz="1800" dirty="0" err="1"/>
              <a:t>Knowledge</a:t>
            </a:r>
            <a:r>
              <a:rPr lang="en-US" sz="1800" dirty="0"/>
              <a:t> graphs have an interesting application in finance knowledge management in that they can be used to aggregate and represent data from various sources, such as stock quotes, corporate financial reports, news, and social network data, among others.</a:t>
            </a:r>
          </a:p>
          <a:p>
            <a:pPr algn="just">
              <a:lnSpc>
                <a:spcPct val="160000"/>
              </a:lnSpc>
            </a:pPr>
            <a:endParaRPr lang="en-IN" sz="1800" b="1" dirty="0"/>
          </a:p>
        </p:txBody>
      </p:sp>
    </p:spTree>
    <p:extLst>
      <p:ext uri="{BB962C8B-B14F-4D97-AF65-F5344CB8AC3E}">
        <p14:creationId xmlns:p14="http://schemas.microsoft.com/office/powerpoint/2010/main" val="253897116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762000" y="2693987"/>
            <a:ext cx="7772400" cy="1470025"/>
          </a:xfrm>
        </p:spPr>
        <p:txBody>
          <a:bodyPr vert="horz" wrap="square" lIns="91440" tIns="45720" rIns="91440" bIns="45720" anchor="ctr" anchorCtr="0"/>
          <a:lstStyle/>
          <a:p>
            <a:pPr eaLnBrk="1" hangingPunct="1"/>
            <a:r>
              <a:rPr lang="en-IN" b="1" dirty="0">
                <a:latin typeface="Times New Roman" panose="02020603050405020304" pitchFamily="18" charset="0"/>
                <a:cs typeface="Times New Roman" panose="02020603050405020304" pitchFamily="18" charset="0"/>
              </a:rPr>
              <a:t>Intent Detection and Classification</a:t>
            </a:r>
            <a:br>
              <a:rPr lang="en-US" sz="4400" dirty="0">
                <a:solidFill>
                  <a:schemeClr val="tx1"/>
                </a:solidFill>
                <a:latin typeface="Times New Roman" panose="02020603050405020304" pitchFamily="18" charset="0"/>
                <a:cs typeface="Times New Roman" panose="02020603050405020304" pitchFamily="18" charset="0"/>
              </a:rPr>
            </a:br>
            <a:endParaRPr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822731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00050" y="-32994"/>
            <a:ext cx="8229600" cy="609600"/>
          </a:xfrm>
        </p:spPr>
        <p:txBody>
          <a:bodyPr/>
          <a:lstStyle/>
          <a:p>
            <a:br>
              <a:rPr lang="en-IN" sz="3200" b="1" dirty="0">
                <a:latin typeface="Times New Roman" panose="02020603050405020304" pitchFamily="18" charset="0"/>
                <a:cs typeface="Times New Roman" panose="02020603050405020304" pitchFamily="18" charset="0"/>
              </a:rPr>
            </a:br>
            <a:r>
              <a:rPr lang="en-IN" sz="3200" b="1" dirty="0">
                <a:latin typeface="Times New Roman" panose="02020603050405020304" pitchFamily="18" charset="0"/>
                <a:cs typeface="Times New Roman" panose="02020603050405020304" pitchFamily="18" charset="0"/>
              </a:rPr>
              <a:t>Intent Detection and Classification</a:t>
            </a:r>
            <a:br>
              <a:rPr lang="en-US" sz="3200" dirty="0">
                <a:solidFill>
                  <a:schemeClr val="tx1"/>
                </a:solidFill>
                <a:latin typeface="Times New Roman" panose="02020603050405020304" pitchFamily="18" charset="0"/>
                <a:cs typeface="Times New Roman" panose="02020603050405020304" pitchFamily="18" charset="0"/>
              </a:rPr>
            </a:b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A34BD9D-9995-B1D5-F2B5-FCF9CA32577B}"/>
              </a:ext>
            </a:extLst>
          </p:cNvPr>
          <p:cNvSpPr>
            <a:spLocks noGrp="1"/>
          </p:cNvSpPr>
          <p:nvPr>
            <p:ph idx="1"/>
          </p:nvPr>
        </p:nvSpPr>
        <p:spPr>
          <a:xfrm>
            <a:off x="241169" y="581319"/>
            <a:ext cx="8502781" cy="4525963"/>
          </a:xfrm>
        </p:spPr>
        <p:txBody>
          <a:bodyPr/>
          <a:lstStyle/>
          <a:p>
            <a:pPr algn="just">
              <a:lnSpc>
                <a:spcPct val="150000"/>
              </a:lnSpc>
            </a:pPr>
            <a:r>
              <a:rPr lang="en-US" sz="2000" dirty="0">
                <a:latin typeface="Times New Roman" panose="02020603050405020304" pitchFamily="18" charset="0"/>
                <a:cs typeface="Times New Roman" panose="02020603050405020304" pitchFamily="18" charset="0"/>
              </a:rPr>
              <a:t>In many applications, particularly in chatbots, virtual assistants, and other human-computer interaction systems, users communicate with a system or application using natural language, such as text or speech.</a:t>
            </a:r>
          </a:p>
          <a:p>
            <a:pPr algn="just">
              <a:lnSpc>
                <a:spcPct val="150000"/>
              </a:lnSpc>
            </a:pPr>
            <a:r>
              <a:rPr lang="en-US" sz="2000" dirty="0">
                <a:latin typeface="Times New Roman" panose="02020603050405020304" pitchFamily="18" charset="0"/>
                <a:cs typeface="Times New Roman" panose="02020603050405020304" pitchFamily="18" charset="0"/>
              </a:rPr>
              <a:t>Intent classification or detection is the process of identifying and categorizing the intent behind a user’s query in a chatbot conversation and categorizes them such as requests or approvals.</a:t>
            </a:r>
          </a:p>
          <a:p>
            <a:pPr algn="just">
              <a:lnSpc>
                <a:spcPct val="150000"/>
              </a:lnSpc>
            </a:pPr>
            <a:r>
              <a:rPr lang="en-US" sz="2000" dirty="0">
                <a:latin typeface="Times New Roman" panose="02020603050405020304" pitchFamily="18" charset="0"/>
                <a:cs typeface="Times New Roman" panose="02020603050405020304" pitchFamily="18" charset="0"/>
              </a:rPr>
              <a:t>The intent is the </a:t>
            </a:r>
            <a:r>
              <a:rPr lang="en-US" sz="2000" b="1" dirty="0">
                <a:latin typeface="Times New Roman" panose="02020603050405020304" pitchFamily="18" charset="0"/>
                <a:cs typeface="Times New Roman" panose="02020603050405020304" pitchFamily="18" charset="0"/>
              </a:rPr>
              <a:t>underlying purpose or action the user wants to achieve with their input. </a:t>
            </a:r>
          </a:p>
          <a:p>
            <a:pPr algn="just">
              <a:lnSpc>
                <a:spcPct val="150000"/>
              </a:lnSpc>
            </a:pPr>
            <a:r>
              <a:rPr lang="en-US" sz="2000" dirty="0">
                <a:latin typeface="Times New Roman" panose="02020603050405020304" pitchFamily="18" charset="0"/>
                <a:cs typeface="Times New Roman" panose="02020603050405020304" pitchFamily="18" charset="0"/>
              </a:rPr>
              <a:t>It represents </a:t>
            </a:r>
            <a:r>
              <a:rPr lang="en-US" sz="2000" b="1" dirty="0">
                <a:latin typeface="Times New Roman" panose="02020603050405020304" pitchFamily="18" charset="0"/>
                <a:cs typeface="Times New Roman" panose="02020603050405020304" pitchFamily="18" charset="0"/>
              </a:rPr>
              <a:t>what the user is trying to do or the question they are asking</a:t>
            </a:r>
            <a:r>
              <a:rPr lang="en-US" sz="2000" dirty="0">
                <a:latin typeface="Times New Roman" panose="02020603050405020304" pitchFamily="18" charset="0"/>
                <a:cs typeface="Times New Roman" panose="02020603050405020304" pitchFamily="18" charset="0"/>
              </a:rPr>
              <a:t>.</a:t>
            </a:r>
          </a:p>
          <a:p>
            <a:pPr algn="just">
              <a:lnSpc>
                <a:spcPct val="150000"/>
              </a:lnSpc>
            </a:pPr>
            <a:r>
              <a:rPr lang="en-US" sz="2000" dirty="0">
                <a:latin typeface="Times New Roman" panose="02020603050405020304" pitchFamily="18" charset="0"/>
                <a:cs typeface="Times New Roman" panose="02020603050405020304" pitchFamily="18" charset="0"/>
              </a:rPr>
              <a:t>An intent classifier automatically analyzes texts and categorizes them into intents. </a:t>
            </a:r>
          </a:p>
          <a:p>
            <a:pPr algn="just">
              <a:lnSpc>
                <a:spcPct val="150000"/>
              </a:lnSpc>
            </a:pPr>
            <a:r>
              <a:rPr lang="en-US" sz="2000" dirty="0">
                <a:latin typeface="Times New Roman" panose="02020603050405020304" pitchFamily="18" charset="0"/>
                <a:cs typeface="Times New Roman" panose="02020603050405020304" pitchFamily="18" charset="0"/>
              </a:rPr>
              <a:t>Its basically used to find the purpose behind the text in hand. Highly utilized in chatbots</a:t>
            </a:r>
          </a:p>
          <a:p>
            <a:pPr algn="just">
              <a:lnSpc>
                <a:spcPct val="150000"/>
              </a:lnSpc>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0466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00050" y="-32994"/>
            <a:ext cx="8229600" cy="609600"/>
          </a:xfrm>
        </p:spPr>
        <p:txBody>
          <a:bodyPr/>
          <a:lstStyle/>
          <a:p>
            <a:br>
              <a:rPr lang="en-IN" sz="3200" b="1" dirty="0">
                <a:latin typeface="Times New Roman" panose="02020603050405020304" pitchFamily="18" charset="0"/>
                <a:cs typeface="Times New Roman" panose="02020603050405020304" pitchFamily="18" charset="0"/>
              </a:rPr>
            </a:br>
            <a:r>
              <a:rPr lang="en-IN" sz="3200" b="1" dirty="0">
                <a:latin typeface="Times New Roman" panose="02020603050405020304" pitchFamily="18" charset="0"/>
                <a:cs typeface="Times New Roman" panose="02020603050405020304" pitchFamily="18" charset="0"/>
              </a:rPr>
              <a:t>Intent Detection and Classification</a:t>
            </a:r>
            <a:br>
              <a:rPr lang="en-US" sz="3200" dirty="0">
                <a:solidFill>
                  <a:schemeClr val="tx1"/>
                </a:solidFill>
                <a:latin typeface="Times New Roman" panose="02020603050405020304" pitchFamily="18" charset="0"/>
                <a:cs typeface="Times New Roman" panose="02020603050405020304" pitchFamily="18" charset="0"/>
              </a:rPr>
            </a:b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A34BD9D-9995-B1D5-F2B5-FCF9CA32577B}"/>
              </a:ext>
            </a:extLst>
          </p:cNvPr>
          <p:cNvSpPr>
            <a:spLocks noGrp="1"/>
          </p:cNvSpPr>
          <p:nvPr>
            <p:ph idx="1"/>
          </p:nvPr>
        </p:nvSpPr>
        <p:spPr>
          <a:xfrm>
            <a:off x="216816" y="581319"/>
            <a:ext cx="8622383" cy="4525963"/>
          </a:xfrm>
        </p:spPr>
        <p:txBody>
          <a:bodyPr/>
          <a:lstStyle/>
          <a:p>
            <a:pPr algn="just">
              <a:lnSpc>
                <a:spcPct val="150000"/>
              </a:lnSpc>
            </a:pPr>
            <a:r>
              <a:rPr lang="en-IN" sz="2000" dirty="0">
                <a:latin typeface="Times New Roman" panose="02020603050405020304" pitchFamily="18" charset="0"/>
                <a:cs typeface="Times New Roman" panose="02020603050405020304" pitchFamily="18" charset="0"/>
              </a:rPr>
              <a:t>Example: </a:t>
            </a:r>
            <a:r>
              <a:rPr lang="en-US" sz="2000" dirty="0">
                <a:latin typeface="Times New Roman" panose="02020603050405020304" pitchFamily="18" charset="0"/>
                <a:cs typeface="Times New Roman" panose="02020603050405020304" pitchFamily="18" charset="0"/>
              </a:rPr>
              <a:t>if a user types or says, </a:t>
            </a:r>
            <a:r>
              <a:rPr lang="en-US" sz="2000" b="1" dirty="0">
                <a:latin typeface="Times New Roman" panose="02020603050405020304" pitchFamily="18" charset="0"/>
                <a:cs typeface="Times New Roman" panose="02020603050405020304" pitchFamily="18" charset="0"/>
              </a:rPr>
              <a:t>"What's the weather forecast for tomorrow?" </a:t>
            </a:r>
            <a:r>
              <a:rPr lang="en-US" sz="2000" dirty="0">
                <a:latin typeface="Times New Roman" panose="02020603050405020304" pitchFamily="18" charset="0"/>
                <a:cs typeface="Times New Roman" panose="02020603050405020304" pitchFamily="18" charset="0"/>
              </a:rPr>
              <a:t>in a weather app or chatbot, the intent behind this input is likely </a:t>
            </a:r>
            <a:r>
              <a:rPr lang="en-US" sz="2000" b="1" dirty="0">
                <a:latin typeface="Times New Roman" panose="02020603050405020304" pitchFamily="18" charset="0"/>
                <a:cs typeface="Times New Roman" panose="02020603050405020304" pitchFamily="18" charset="0"/>
              </a:rPr>
              <a:t>"Get Weather Forecast." </a:t>
            </a:r>
          </a:p>
          <a:p>
            <a:pPr algn="just">
              <a:lnSpc>
                <a:spcPct val="150000"/>
              </a:lnSpc>
            </a:pPr>
            <a:r>
              <a:rPr lang="en-US" sz="2000" dirty="0">
                <a:latin typeface="Times New Roman" panose="02020603050405020304" pitchFamily="18" charset="0"/>
                <a:cs typeface="Times New Roman" panose="02020603050405020304" pitchFamily="18" charset="0"/>
              </a:rPr>
              <a:t>Intent detection and classification algorithms are used to recognize that the user's goal is to </a:t>
            </a:r>
            <a:r>
              <a:rPr lang="en-US" sz="2000" b="1" dirty="0">
                <a:latin typeface="Times New Roman" panose="02020603050405020304" pitchFamily="18" charset="0"/>
                <a:cs typeface="Times New Roman" panose="02020603050405020304" pitchFamily="18" charset="0"/>
              </a:rPr>
              <a:t>retrieve weather information for a specific day.</a:t>
            </a:r>
          </a:p>
          <a:p>
            <a:pPr algn="just">
              <a:lnSpc>
                <a:spcPct val="150000"/>
              </a:lnSpc>
            </a:pPr>
            <a:r>
              <a:rPr lang="en-IN" sz="2000" dirty="0">
                <a:latin typeface="Times New Roman" panose="02020603050405020304" pitchFamily="18" charset="0"/>
                <a:cs typeface="Times New Roman" panose="02020603050405020304" pitchFamily="18" charset="0"/>
              </a:rPr>
              <a:t>Example: </a:t>
            </a:r>
            <a:r>
              <a:rPr lang="en-US" sz="2000" dirty="0">
                <a:latin typeface="Times New Roman" panose="02020603050405020304" pitchFamily="18" charset="0"/>
                <a:cs typeface="Times New Roman" panose="02020603050405020304" pitchFamily="18" charset="0"/>
              </a:rPr>
              <a:t>"I'd like to book a table for two at an Italian restaurant in downtown at 7 PM on Saturday.“ -&gt;main intent </a:t>
            </a:r>
            <a:r>
              <a:rPr lang="en-US" sz="2000" b="1" dirty="0">
                <a:latin typeface="Times New Roman" panose="02020603050405020304" pitchFamily="18" charset="0"/>
                <a:cs typeface="Times New Roman" panose="02020603050405020304" pitchFamily="18" charset="0"/>
              </a:rPr>
              <a:t>is to book a restaurant reservation.</a:t>
            </a:r>
          </a:p>
          <a:p>
            <a:pPr algn="just">
              <a:lnSpc>
                <a:spcPct val="150000"/>
              </a:lnSpc>
            </a:pPr>
            <a:r>
              <a:rPr lang="en-US" sz="2000" dirty="0">
                <a:latin typeface="Times New Roman" panose="02020603050405020304" pitchFamily="18" charset="0"/>
                <a:cs typeface="Times New Roman" panose="02020603050405020304" pitchFamily="18" charset="0"/>
              </a:rPr>
              <a:t>Once the intent is identified, the system can proceed to gather additional information from the user, such as the date, time, restaurant preferences, and contact details, to complete the reservation process effectively.</a:t>
            </a:r>
          </a:p>
        </p:txBody>
      </p:sp>
    </p:spTree>
    <p:extLst>
      <p:ext uri="{BB962C8B-B14F-4D97-AF65-F5344CB8AC3E}">
        <p14:creationId xmlns:p14="http://schemas.microsoft.com/office/powerpoint/2010/main" val="16023836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00050" y="-32994"/>
            <a:ext cx="8229600" cy="609600"/>
          </a:xfrm>
        </p:spPr>
        <p:txBody>
          <a:bodyPr/>
          <a:lstStyle/>
          <a:p>
            <a:br>
              <a:rPr lang="en-IN" sz="3200" b="1" dirty="0">
                <a:latin typeface="Times New Roman" panose="02020603050405020304" pitchFamily="18" charset="0"/>
                <a:cs typeface="Times New Roman" panose="02020603050405020304" pitchFamily="18" charset="0"/>
              </a:rPr>
            </a:br>
            <a:r>
              <a:rPr lang="en-IN" sz="3200" b="1" dirty="0">
                <a:latin typeface="Times New Roman" panose="02020603050405020304" pitchFamily="18" charset="0"/>
                <a:cs typeface="Times New Roman" panose="02020603050405020304" pitchFamily="18" charset="0"/>
              </a:rPr>
              <a:t>Intent Detection and Classification</a:t>
            </a:r>
            <a:br>
              <a:rPr lang="en-US" sz="3200" dirty="0">
                <a:solidFill>
                  <a:schemeClr val="tx1"/>
                </a:solidFill>
                <a:latin typeface="Times New Roman" panose="02020603050405020304" pitchFamily="18" charset="0"/>
                <a:cs typeface="Times New Roman" panose="02020603050405020304" pitchFamily="18" charset="0"/>
              </a:rPr>
            </a:b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A34BD9D-9995-B1D5-F2B5-FCF9CA32577B}"/>
              </a:ext>
            </a:extLst>
          </p:cNvPr>
          <p:cNvSpPr>
            <a:spLocks noGrp="1"/>
          </p:cNvSpPr>
          <p:nvPr>
            <p:ph idx="1"/>
          </p:nvPr>
        </p:nvSpPr>
        <p:spPr>
          <a:xfrm>
            <a:off x="216816" y="581319"/>
            <a:ext cx="8622383" cy="4525963"/>
          </a:xfrm>
        </p:spPr>
        <p:txBody>
          <a:bodyPr/>
          <a:lstStyle/>
          <a:p>
            <a:pPr algn="just">
              <a:lnSpc>
                <a:spcPct val="150000"/>
              </a:lnSpc>
            </a:pPr>
            <a:r>
              <a:rPr lang="en-US" sz="2000" dirty="0">
                <a:latin typeface="Times New Roman" panose="02020603050405020304" pitchFamily="18" charset="0"/>
                <a:cs typeface="Times New Roman" panose="02020603050405020304" pitchFamily="18" charset="0"/>
              </a:rPr>
              <a:t>Intent recognition, also commonly referred to as intent classification, uses machine learning and natural language processing to associate text data and expression to a given intent. </a:t>
            </a:r>
          </a:p>
          <a:p>
            <a:pPr algn="just">
              <a:lnSpc>
                <a:spcPct val="150000"/>
              </a:lnSpc>
            </a:pPr>
            <a:r>
              <a:rPr lang="en-US" sz="2000" dirty="0">
                <a:latin typeface="Times New Roman" panose="02020603050405020304" pitchFamily="18" charset="0"/>
                <a:cs typeface="Times New Roman" panose="02020603050405020304" pitchFamily="18" charset="0"/>
              </a:rPr>
              <a:t>In other words, intent recognition takes a </a:t>
            </a:r>
            <a:r>
              <a:rPr lang="en-US" sz="2000" b="1" dirty="0">
                <a:latin typeface="Times New Roman" panose="02020603050405020304" pitchFamily="18" charset="0"/>
                <a:cs typeface="Times New Roman" panose="02020603050405020304" pitchFamily="18" charset="0"/>
              </a:rPr>
              <a:t>given query as an input </a:t>
            </a:r>
            <a:r>
              <a:rPr lang="en-US" sz="2000" dirty="0">
                <a:latin typeface="Times New Roman" panose="02020603050405020304" pitchFamily="18" charset="0"/>
                <a:cs typeface="Times New Roman" panose="02020603050405020304" pitchFamily="18" charset="0"/>
              </a:rPr>
              <a:t>and associates it to the target class.</a:t>
            </a:r>
          </a:p>
          <a:p>
            <a:pPr algn="just">
              <a:lnSpc>
                <a:spcPct val="150000"/>
              </a:lnSpc>
            </a:pPr>
            <a:r>
              <a:rPr lang="en-US" sz="2000" dirty="0">
                <a:latin typeface="Times New Roman" panose="02020603050405020304" pitchFamily="18" charset="0"/>
                <a:cs typeface="Times New Roman" panose="02020603050405020304" pitchFamily="18" charset="0"/>
              </a:rPr>
              <a:t>For example, during a telephone prompter in an automated call, the model learns from the speech data what service a customer is looking for, based on key phrases, such as </a:t>
            </a:r>
            <a:r>
              <a:rPr lang="en-US" sz="2000" b="1" dirty="0">
                <a:latin typeface="Times New Roman" panose="02020603050405020304" pitchFamily="18" charset="0"/>
                <a:cs typeface="Times New Roman" panose="02020603050405020304" pitchFamily="18" charset="0"/>
              </a:rPr>
              <a:t>“pay my bill” or “speak to a representative.” </a:t>
            </a:r>
          </a:p>
          <a:p>
            <a:pPr algn="just">
              <a:lnSpc>
                <a:spcPct val="150000"/>
              </a:lnSpc>
            </a:pPr>
            <a:r>
              <a:rPr lang="en-US" sz="2000" dirty="0">
                <a:latin typeface="Times New Roman" panose="02020603050405020304" pitchFamily="18" charset="0"/>
                <a:cs typeface="Times New Roman" panose="02020603050405020304" pitchFamily="18" charset="0"/>
              </a:rPr>
              <a:t>Hence, intent recognition can be thought of as the process of </a:t>
            </a:r>
            <a:r>
              <a:rPr lang="en-US" sz="2000" b="1" dirty="0">
                <a:latin typeface="Times New Roman" panose="02020603050405020304" pitchFamily="18" charset="0"/>
                <a:cs typeface="Times New Roman" panose="02020603050405020304" pitchFamily="18" charset="0"/>
              </a:rPr>
              <a:t>classifying spoken or written text based on what the user wishes to achieve.</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934133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152400"/>
            <a:ext cx="8229600" cy="457199"/>
          </a:xfrm>
        </p:spPr>
        <p:txBody>
          <a:bodyPr/>
          <a:lstStyle/>
          <a:p>
            <a:br>
              <a:rPr lang="en-IN" sz="3200" b="1" dirty="0">
                <a:latin typeface="Times New Roman" panose="02020603050405020304" pitchFamily="18" charset="0"/>
                <a:cs typeface="Times New Roman" panose="02020603050405020304" pitchFamily="18" charset="0"/>
              </a:rPr>
            </a:br>
            <a:r>
              <a:rPr lang="en-IN" sz="3200" b="1" dirty="0">
                <a:latin typeface="Times New Roman" panose="02020603050405020304" pitchFamily="18" charset="0"/>
                <a:cs typeface="Times New Roman" panose="02020603050405020304" pitchFamily="18" charset="0"/>
              </a:rPr>
              <a:t>Intent Detection and Classification</a:t>
            </a:r>
            <a:br>
              <a:rPr lang="en-US" sz="3200" dirty="0">
                <a:solidFill>
                  <a:schemeClr val="tx1"/>
                </a:solidFill>
                <a:latin typeface="Times New Roman" panose="02020603050405020304" pitchFamily="18" charset="0"/>
                <a:cs typeface="Times New Roman" panose="02020603050405020304" pitchFamily="18" charset="0"/>
              </a:rPr>
            </a:br>
            <a:endParaRPr lang="en-IN" sz="3200" b="1" dirty="0">
              <a:latin typeface="Times New Roman" panose="02020603050405020304" pitchFamily="18" charset="0"/>
              <a:cs typeface="Times New Roman" panose="02020603050405020304" pitchFamily="18" charset="0"/>
            </a:endParaRPr>
          </a:p>
        </p:txBody>
      </p:sp>
      <p:pic>
        <p:nvPicPr>
          <p:cNvPr id="1026" name="Picture 2" descr="Intent-Classification-blog-images">
            <a:extLst>
              <a:ext uri="{FF2B5EF4-FFF2-40B4-BE49-F238E27FC236}">
                <a16:creationId xmlns:a16="http://schemas.microsoft.com/office/drawing/2014/main" id="{865E989D-7C4E-D357-A568-864A5E2C4E25}"/>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1175849" y="762000"/>
            <a:ext cx="6792302"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51948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00050" y="-32994"/>
            <a:ext cx="8229600" cy="609600"/>
          </a:xfrm>
        </p:spPr>
        <p:txBody>
          <a:bodyPr/>
          <a:lstStyle/>
          <a:p>
            <a:r>
              <a:rPr lang="en-US" sz="3200" b="1" dirty="0">
                <a:latin typeface="Times New Roman" panose="02020603050405020304" pitchFamily="18" charset="0"/>
                <a:cs typeface="Times New Roman" panose="02020603050405020304" pitchFamily="18" charset="0"/>
              </a:rPr>
              <a:t>How Does Intent Classification Work? </a:t>
            </a:r>
          </a:p>
        </p:txBody>
      </p:sp>
      <p:sp>
        <p:nvSpPr>
          <p:cNvPr id="3" name="Content Placeholder 2">
            <a:extLst>
              <a:ext uri="{FF2B5EF4-FFF2-40B4-BE49-F238E27FC236}">
                <a16:creationId xmlns:a16="http://schemas.microsoft.com/office/drawing/2014/main" id="{EC089CF7-4F97-B0A1-256F-C94E09C8B83E}"/>
              </a:ext>
            </a:extLst>
          </p:cNvPr>
          <p:cNvSpPr>
            <a:spLocks noGrp="1"/>
          </p:cNvSpPr>
          <p:nvPr>
            <p:ph idx="1"/>
          </p:nvPr>
        </p:nvSpPr>
        <p:spPr>
          <a:xfrm>
            <a:off x="364698" y="914400"/>
            <a:ext cx="8322101" cy="4525963"/>
          </a:xfrm>
        </p:spPr>
        <p:txBody>
          <a:bodyPr/>
          <a:lstStyle/>
          <a:p>
            <a:pPr marL="0" indent="0" algn="just">
              <a:lnSpc>
                <a:spcPct val="150000"/>
              </a:lnSpc>
              <a:buNone/>
            </a:pPr>
            <a:r>
              <a:rPr lang="en-US" sz="2800" b="1" dirty="0">
                <a:latin typeface="Times New Roman" panose="02020603050405020304" pitchFamily="18" charset="0"/>
                <a:cs typeface="Times New Roman" panose="02020603050405020304" pitchFamily="18" charset="0"/>
              </a:rPr>
              <a:t>1. Data Gather</a:t>
            </a:r>
          </a:p>
          <a:p>
            <a:pPr lvl="1" algn="just">
              <a:lnSpc>
                <a:spcPct val="150000"/>
              </a:lnSpc>
            </a:pPr>
            <a:r>
              <a:rPr lang="en-US" sz="2000" dirty="0">
                <a:latin typeface="Times New Roman" panose="02020603050405020304" pitchFamily="18" charset="0"/>
                <a:cs typeface="Times New Roman" panose="02020603050405020304" pitchFamily="18" charset="0"/>
              </a:rPr>
              <a:t>Intent classification involves steps like data acquisition and preparation.</a:t>
            </a:r>
          </a:p>
          <a:p>
            <a:pPr lvl="1" algn="just">
              <a:lnSpc>
                <a:spcPct val="150000"/>
              </a:lnSpc>
            </a:pPr>
            <a:r>
              <a:rPr lang="en-US" sz="2000" dirty="0">
                <a:latin typeface="Times New Roman" panose="02020603050405020304" pitchFamily="18" charset="0"/>
                <a:cs typeface="Times New Roman" panose="02020603050405020304" pitchFamily="18" charset="0"/>
              </a:rPr>
              <a:t>Data can be in text or speech form, with speech data converted to text. </a:t>
            </a:r>
          </a:p>
          <a:p>
            <a:pPr lvl="1" algn="just">
              <a:lnSpc>
                <a:spcPct val="150000"/>
              </a:lnSpc>
            </a:pPr>
            <a:r>
              <a:rPr lang="en-US" sz="2000" dirty="0">
                <a:latin typeface="Times New Roman" panose="02020603050405020304" pitchFamily="18" charset="0"/>
                <a:cs typeface="Times New Roman" panose="02020603050405020304" pitchFamily="18" charset="0"/>
              </a:rPr>
              <a:t>Data from logs or consider crowdsourcing, outsourcing, or synthetic data to use as training data.</a:t>
            </a:r>
          </a:p>
          <a:p>
            <a:pPr lvl="1" algn="just">
              <a:lnSpc>
                <a:spcPct val="150000"/>
              </a:lnSpc>
            </a:pPr>
            <a:r>
              <a:rPr lang="en-US" sz="2000" dirty="0">
                <a:latin typeface="Times New Roman" panose="02020603050405020304" pitchFamily="18" charset="0"/>
                <a:cs typeface="Times New Roman" panose="02020603050405020304" pitchFamily="18" charset="0"/>
              </a:rPr>
              <a:t> It's a </a:t>
            </a:r>
            <a:r>
              <a:rPr lang="en-US" sz="2000" b="1" dirty="0">
                <a:latin typeface="Times New Roman" panose="02020603050405020304" pitchFamily="18" charset="0"/>
                <a:cs typeface="Times New Roman" panose="02020603050405020304" pitchFamily="18" charset="0"/>
              </a:rPr>
              <a:t>supervised ML problem</a:t>
            </a:r>
            <a:r>
              <a:rPr lang="en-US" sz="2000" dirty="0">
                <a:latin typeface="Times New Roman" panose="02020603050405020304" pitchFamily="18" charset="0"/>
                <a:cs typeface="Times New Roman" panose="02020603050405020304" pitchFamily="18" charset="0"/>
              </a:rPr>
              <a:t>, requiring labeled training data reflecting labels like "purchase," "account closure," or "pay bill.“</a:t>
            </a:r>
          </a:p>
          <a:p>
            <a:pPr lvl="1" algn="just">
              <a:lnSpc>
                <a:spcPct val="150000"/>
              </a:lnSpc>
            </a:pPr>
            <a:r>
              <a:rPr lang="en-US" sz="2000" dirty="0">
                <a:latin typeface="Times New Roman" panose="02020603050405020304" pitchFamily="18" charset="0"/>
                <a:cs typeface="Times New Roman" panose="02020603050405020304" pitchFamily="18" charset="0"/>
              </a:rPr>
              <a:t>Labeling can be time-consuming.</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57855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00050" y="-32994"/>
            <a:ext cx="8229600" cy="609600"/>
          </a:xfrm>
        </p:spPr>
        <p:txBody>
          <a:bodyPr/>
          <a:lstStyle/>
          <a:p>
            <a:r>
              <a:rPr lang="en-US" sz="3200" b="1" dirty="0">
                <a:latin typeface="Times New Roman" panose="02020603050405020304" pitchFamily="18" charset="0"/>
                <a:cs typeface="Times New Roman" panose="02020603050405020304" pitchFamily="18" charset="0"/>
              </a:rPr>
              <a:t>How Does Intent Classification Work? </a:t>
            </a:r>
          </a:p>
        </p:txBody>
      </p:sp>
      <p:sp>
        <p:nvSpPr>
          <p:cNvPr id="3" name="Content Placeholder 2">
            <a:extLst>
              <a:ext uri="{FF2B5EF4-FFF2-40B4-BE49-F238E27FC236}">
                <a16:creationId xmlns:a16="http://schemas.microsoft.com/office/drawing/2014/main" id="{EC089CF7-4F97-B0A1-256F-C94E09C8B83E}"/>
              </a:ext>
            </a:extLst>
          </p:cNvPr>
          <p:cNvSpPr>
            <a:spLocks noGrp="1"/>
          </p:cNvSpPr>
          <p:nvPr>
            <p:ph idx="1"/>
          </p:nvPr>
        </p:nvSpPr>
        <p:spPr>
          <a:xfrm>
            <a:off x="364698" y="914400"/>
            <a:ext cx="8322101" cy="4525963"/>
          </a:xfrm>
        </p:spPr>
        <p:txBody>
          <a:bodyPr/>
          <a:lstStyle/>
          <a:p>
            <a:pPr marL="514350" indent="-514350" algn="just">
              <a:lnSpc>
                <a:spcPct val="150000"/>
              </a:lnSpc>
              <a:buAutoNum type="arabicPeriod"/>
            </a:pPr>
            <a:r>
              <a:rPr lang="en-US" sz="2800" b="1" dirty="0">
                <a:latin typeface="Times New Roman" panose="02020603050405020304" pitchFamily="18" charset="0"/>
                <a:cs typeface="Times New Roman" panose="02020603050405020304" pitchFamily="18" charset="0"/>
              </a:rPr>
              <a:t>Example of Data</a:t>
            </a:r>
          </a:p>
          <a:p>
            <a:pPr marL="514350" indent="-514350" algn="just">
              <a:lnSpc>
                <a:spcPct val="150000"/>
              </a:lnSpc>
              <a:buAutoNum type="arabicPeriod"/>
            </a:pPr>
            <a:endParaRPr lang="en-US" sz="2800" b="1" dirty="0">
              <a:latin typeface="Times New Roman" panose="02020603050405020304" pitchFamily="18" charset="0"/>
              <a:cs typeface="Times New Roman" panose="02020603050405020304" pitchFamily="18" charset="0"/>
            </a:endParaRPr>
          </a:p>
          <a:p>
            <a:pPr marL="514350" indent="-514350" algn="just">
              <a:lnSpc>
                <a:spcPct val="150000"/>
              </a:lnSpc>
              <a:buAutoNum type="arabicPeriod"/>
            </a:pPr>
            <a:endParaRPr lang="en-US" sz="2800" b="1" dirty="0">
              <a:latin typeface="Times New Roman" panose="02020603050405020304" pitchFamily="18" charset="0"/>
              <a:cs typeface="Times New Roman" panose="02020603050405020304" pitchFamily="18" charset="0"/>
            </a:endParaRPr>
          </a:p>
        </p:txBody>
      </p:sp>
      <p:sp>
        <p:nvSpPr>
          <p:cNvPr id="5" name="Rectangle 2">
            <a:extLst>
              <a:ext uri="{FF2B5EF4-FFF2-40B4-BE49-F238E27FC236}">
                <a16:creationId xmlns:a16="http://schemas.microsoft.com/office/drawing/2014/main" id="{3DF204F5-B7A6-6DDA-BC20-9BF7BF7E1F18}"/>
              </a:ext>
            </a:extLst>
          </p:cNvPr>
          <p:cNvSpPr>
            <a:spLocks noChangeArrowheads="1"/>
          </p:cNvSpPr>
          <p:nvPr/>
        </p:nvSpPr>
        <p:spPr bwMode="auto">
          <a:xfrm>
            <a:off x="400050" y="1752600"/>
            <a:ext cx="8737975" cy="38318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lang="en-US" altLang="en-US" sz="2000" dirty="0">
                <a:latin typeface="Times New Roman" panose="02020603050405020304" pitchFamily="18" charset="0"/>
                <a:cs typeface="Times New Roman" panose="02020603050405020304" pitchFamily="18" charset="0"/>
              </a:rPr>
              <a:t>class: </a:t>
            </a:r>
            <a:r>
              <a:rPr lang="en-US" altLang="en-US" sz="2000" b="1" dirty="0" err="1">
                <a:latin typeface="Times New Roman" panose="02020603050405020304" pitchFamily="18" charset="0"/>
                <a:cs typeface="Times New Roman" panose="02020603050405020304" pitchFamily="18" charset="0"/>
              </a:rPr>
              <a:t>GetWeather</a:t>
            </a:r>
            <a:r>
              <a:rPr lang="en-US" altLang="en-US" sz="2000" dirty="0">
                <a:latin typeface="Times New Roman" panose="02020603050405020304" pitchFamily="18" charset="0"/>
                <a:cs typeface="Times New Roman" panose="02020603050405020304" pitchFamily="18" charset="0"/>
              </a:rPr>
              <a:t> - </a:t>
            </a:r>
            <a:r>
              <a:rPr lang="en-US" altLang="en-US" sz="2000" i="1" dirty="0">
                <a:latin typeface="Times New Roman" panose="02020603050405020304" pitchFamily="18" charset="0"/>
                <a:cs typeface="Times New Roman" panose="02020603050405020304" pitchFamily="18" charset="0"/>
              </a:rPr>
              <a:t>example: is it windy in </a:t>
            </a:r>
            <a:r>
              <a:rPr lang="en-US" altLang="en-US" sz="2000" i="1" dirty="0" err="1">
                <a:latin typeface="Times New Roman" panose="02020603050405020304" pitchFamily="18" charset="0"/>
                <a:cs typeface="Times New Roman" panose="02020603050405020304" pitchFamily="18" charset="0"/>
              </a:rPr>
              <a:t>boston</a:t>
            </a:r>
            <a:r>
              <a:rPr lang="en-US" altLang="en-US" sz="2000" i="1" dirty="0">
                <a:latin typeface="Times New Roman" panose="02020603050405020304" pitchFamily="18" charset="0"/>
                <a:cs typeface="Times New Roman" panose="02020603050405020304" pitchFamily="18" charset="0"/>
              </a:rPr>
              <a:t>, mb right now</a:t>
            </a:r>
          </a:p>
          <a:p>
            <a:pPr marL="0" marR="0" lvl="0" indent="0" algn="l" defTabSz="914400" rtl="0" eaLnBrk="0" fontAlgn="base" latinLnBrk="0" hangingPunct="0">
              <a:lnSpc>
                <a:spcPct val="150000"/>
              </a:lnSpc>
              <a:spcBef>
                <a:spcPct val="0"/>
              </a:spcBef>
              <a:spcAft>
                <a:spcPct val="0"/>
              </a:spcAft>
              <a:buClrTx/>
              <a:buSzTx/>
              <a:buFontTx/>
              <a:buChar char="•"/>
              <a:tabLst/>
            </a:pPr>
            <a:r>
              <a:rPr lang="en-US" altLang="en-US" sz="2000" dirty="0">
                <a:latin typeface="Times New Roman" panose="02020603050405020304" pitchFamily="18" charset="0"/>
                <a:cs typeface="Times New Roman" panose="02020603050405020304" pitchFamily="18" charset="0"/>
              </a:rPr>
              <a:t>class: </a:t>
            </a:r>
            <a:r>
              <a:rPr lang="en-US" altLang="en-US" sz="2000" b="1" dirty="0" err="1">
                <a:latin typeface="Times New Roman" panose="02020603050405020304" pitchFamily="18" charset="0"/>
                <a:cs typeface="Times New Roman" panose="02020603050405020304" pitchFamily="18" charset="0"/>
              </a:rPr>
              <a:t>SearchCreativeWork</a:t>
            </a:r>
            <a:r>
              <a:rPr lang="en-US" altLang="en-US" sz="2000" dirty="0">
                <a:latin typeface="Times New Roman" panose="02020603050405020304" pitchFamily="18" charset="0"/>
                <a:cs typeface="Times New Roman" panose="02020603050405020304" pitchFamily="18" charset="0"/>
              </a:rPr>
              <a:t> - </a:t>
            </a:r>
            <a:r>
              <a:rPr lang="en-US" altLang="en-US" sz="2000" i="1" dirty="0" err="1">
                <a:latin typeface="Times New Roman" panose="02020603050405020304" pitchFamily="18" charset="0"/>
                <a:cs typeface="Times New Roman" panose="02020603050405020304" pitchFamily="18" charset="0"/>
              </a:rPr>
              <a:t>example:play</a:t>
            </a:r>
            <a:r>
              <a:rPr lang="en-US" altLang="en-US" sz="2000" i="1" dirty="0">
                <a:latin typeface="Times New Roman" panose="02020603050405020304" pitchFamily="18" charset="0"/>
                <a:cs typeface="Times New Roman" panose="02020603050405020304" pitchFamily="18" charset="0"/>
              </a:rPr>
              <a:t> hell house song</a:t>
            </a:r>
          </a:p>
          <a:p>
            <a:pPr marL="0" marR="0" lvl="0" indent="0" algn="l" defTabSz="914400" rtl="0" eaLnBrk="0" fontAlgn="base" latinLnBrk="0" hangingPunct="0">
              <a:lnSpc>
                <a:spcPct val="150000"/>
              </a:lnSpc>
              <a:spcBef>
                <a:spcPct val="0"/>
              </a:spcBef>
              <a:spcAft>
                <a:spcPct val="0"/>
              </a:spcAft>
              <a:buClrTx/>
              <a:buSzTx/>
              <a:buFontTx/>
              <a:buChar char="•"/>
              <a:tabLst/>
            </a:pPr>
            <a:r>
              <a:rPr lang="en-US" altLang="en-US" sz="2000" dirty="0">
                <a:latin typeface="Times New Roman" panose="02020603050405020304" pitchFamily="18" charset="0"/>
                <a:cs typeface="Times New Roman" panose="02020603050405020304" pitchFamily="18" charset="0"/>
              </a:rPr>
              <a:t>class: </a:t>
            </a:r>
            <a:r>
              <a:rPr lang="en-US" altLang="en-US" sz="2000" b="1" dirty="0" err="1">
                <a:latin typeface="Times New Roman" panose="02020603050405020304" pitchFamily="18" charset="0"/>
                <a:cs typeface="Times New Roman" panose="02020603050405020304" pitchFamily="18" charset="0"/>
              </a:rPr>
              <a:t>BookRestaurant</a:t>
            </a:r>
            <a:r>
              <a:rPr lang="en-US" altLang="en-US" sz="2000" b="1" dirty="0">
                <a:latin typeface="Times New Roman" panose="02020603050405020304" pitchFamily="18" charset="0"/>
                <a:cs typeface="Times New Roman" panose="02020603050405020304" pitchFamily="18" charset="0"/>
              </a:rPr>
              <a:t> </a:t>
            </a:r>
            <a:r>
              <a:rPr lang="en-US" altLang="en-US" sz="2000" dirty="0">
                <a:latin typeface="Times New Roman" panose="02020603050405020304" pitchFamily="18" charset="0"/>
                <a:cs typeface="Times New Roman" panose="02020603050405020304" pitchFamily="18" charset="0"/>
              </a:rPr>
              <a:t>- </a:t>
            </a:r>
            <a:r>
              <a:rPr lang="en-US" altLang="en-US" sz="2000" i="1" dirty="0">
                <a:latin typeface="Times New Roman" panose="02020603050405020304" pitchFamily="18" charset="0"/>
                <a:cs typeface="Times New Roman" panose="02020603050405020304" pitchFamily="18" charset="0"/>
              </a:rPr>
              <a:t>example: book a restaurant for eight people in six hours</a:t>
            </a:r>
          </a:p>
          <a:p>
            <a:pPr marL="0" marR="0" lvl="0" indent="0" algn="l" defTabSz="914400" rtl="0" eaLnBrk="0" fontAlgn="base" latinLnBrk="0" hangingPunct="0">
              <a:lnSpc>
                <a:spcPct val="150000"/>
              </a:lnSpc>
              <a:spcBef>
                <a:spcPct val="0"/>
              </a:spcBef>
              <a:spcAft>
                <a:spcPct val="0"/>
              </a:spcAft>
              <a:buClrTx/>
              <a:buSzTx/>
              <a:buFontTx/>
              <a:buChar char="•"/>
              <a:tabLst/>
            </a:pPr>
            <a:r>
              <a:rPr lang="en-US" altLang="en-US" sz="2000" dirty="0">
                <a:latin typeface="Times New Roman" panose="02020603050405020304" pitchFamily="18" charset="0"/>
                <a:cs typeface="Times New Roman" panose="02020603050405020304" pitchFamily="18" charset="0"/>
              </a:rPr>
              <a:t>class: </a:t>
            </a:r>
            <a:r>
              <a:rPr lang="en-US" altLang="en-US" sz="2000" b="1" dirty="0" err="1">
                <a:latin typeface="Times New Roman" panose="02020603050405020304" pitchFamily="18" charset="0"/>
                <a:cs typeface="Times New Roman" panose="02020603050405020304" pitchFamily="18" charset="0"/>
              </a:rPr>
              <a:t>PlayMusic</a:t>
            </a:r>
            <a:r>
              <a:rPr lang="en-US" altLang="en-US" sz="2000" dirty="0">
                <a:latin typeface="Times New Roman" panose="02020603050405020304" pitchFamily="18" charset="0"/>
                <a:cs typeface="Times New Roman" panose="02020603050405020304" pitchFamily="18" charset="0"/>
              </a:rPr>
              <a:t> - </a:t>
            </a:r>
            <a:r>
              <a:rPr lang="en-US" altLang="en-US" sz="2000" i="1" dirty="0">
                <a:latin typeface="Times New Roman" panose="02020603050405020304" pitchFamily="18" charset="0"/>
                <a:cs typeface="Times New Roman" panose="02020603050405020304" pitchFamily="18" charset="0"/>
              </a:rPr>
              <a:t>example: play the song little robin redbreast</a:t>
            </a:r>
          </a:p>
          <a:p>
            <a:pPr marL="0" marR="0" lvl="0" indent="0" algn="l" defTabSz="914400" rtl="0" eaLnBrk="0" fontAlgn="base" latinLnBrk="0" hangingPunct="0">
              <a:lnSpc>
                <a:spcPct val="150000"/>
              </a:lnSpc>
              <a:spcBef>
                <a:spcPct val="0"/>
              </a:spcBef>
              <a:spcAft>
                <a:spcPct val="0"/>
              </a:spcAft>
              <a:buClrTx/>
              <a:buSzTx/>
              <a:buFontTx/>
              <a:buChar char="•"/>
              <a:tabLst/>
            </a:pPr>
            <a:r>
              <a:rPr lang="en-US" altLang="en-US" sz="2000" dirty="0">
                <a:latin typeface="Times New Roman" panose="02020603050405020304" pitchFamily="18" charset="0"/>
                <a:cs typeface="Times New Roman" panose="02020603050405020304" pitchFamily="18" charset="0"/>
              </a:rPr>
              <a:t>class: </a:t>
            </a:r>
            <a:r>
              <a:rPr lang="en-US" altLang="en-US" sz="2000" b="1" dirty="0" err="1">
                <a:latin typeface="Times New Roman" panose="02020603050405020304" pitchFamily="18" charset="0"/>
                <a:cs typeface="Times New Roman" panose="02020603050405020304" pitchFamily="18" charset="0"/>
              </a:rPr>
              <a:t>AddToPlaylist</a:t>
            </a:r>
            <a:r>
              <a:rPr lang="en-US" altLang="en-US" sz="2000" dirty="0">
                <a:latin typeface="Times New Roman" panose="02020603050405020304" pitchFamily="18" charset="0"/>
                <a:cs typeface="Times New Roman" panose="02020603050405020304" pitchFamily="18" charset="0"/>
              </a:rPr>
              <a:t> - </a:t>
            </a:r>
            <a:r>
              <a:rPr lang="en-US" altLang="en-US" sz="2000" i="1" dirty="0">
                <a:latin typeface="Times New Roman" panose="02020603050405020304" pitchFamily="18" charset="0"/>
                <a:cs typeface="Times New Roman" panose="02020603050405020304" pitchFamily="18" charset="0"/>
              </a:rPr>
              <a:t>example: add step to me to the 50 </a:t>
            </a:r>
            <a:r>
              <a:rPr lang="en-US" altLang="en-US" sz="2000" i="1" dirty="0" err="1">
                <a:latin typeface="Times New Roman" panose="02020603050405020304" pitchFamily="18" charset="0"/>
                <a:cs typeface="Times New Roman" panose="02020603050405020304" pitchFamily="18" charset="0"/>
              </a:rPr>
              <a:t>clásicos</a:t>
            </a:r>
            <a:r>
              <a:rPr lang="en-US" altLang="en-US" sz="2000" i="1" dirty="0">
                <a:latin typeface="Times New Roman" panose="02020603050405020304" pitchFamily="18" charset="0"/>
                <a:cs typeface="Times New Roman" panose="02020603050405020304" pitchFamily="18" charset="0"/>
              </a:rPr>
              <a:t> playlist</a:t>
            </a:r>
          </a:p>
          <a:p>
            <a:pPr marL="0" marR="0" lvl="0" indent="0" algn="l" defTabSz="914400" rtl="0" eaLnBrk="0" fontAlgn="base" latinLnBrk="0" hangingPunct="0">
              <a:lnSpc>
                <a:spcPct val="150000"/>
              </a:lnSpc>
              <a:spcBef>
                <a:spcPct val="0"/>
              </a:spcBef>
              <a:spcAft>
                <a:spcPct val="0"/>
              </a:spcAft>
              <a:buClrTx/>
              <a:buSzTx/>
              <a:buFontTx/>
              <a:buChar char="•"/>
              <a:tabLst/>
            </a:pPr>
            <a:r>
              <a:rPr lang="en-US" altLang="en-US" sz="2000" dirty="0">
                <a:latin typeface="Times New Roman" panose="02020603050405020304" pitchFamily="18" charset="0"/>
                <a:cs typeface="Times New Roman" panose="02020603050405020304" pitchFamily="18" charset="0"/>
              </a:rPr>
              <a:t>class: </a:t>
            </a:r>
            <a:r>
              <a:rPr lang="en-US" altLang="en-US" sz="2000" b="1" dirty="0" err="1">
                <a:latin typeface="Times New Roman" panose="02020603050405020304" pitchFamily="18" charset="0"/>
                <a:cs typeface="Times New Roman" panose="02020603050405020304" pitchFamily="18" charset="0"/>
              </a:rPr>
              <a:t>RateBook</a:t>
            </a:r>
            <a:r>
              <a:rPr lang="en-US" altLang="en-US" sz="2000" b="1" dirty="0">
                <a:latin typeface="Times New Roman" panose="02020603050405020304" pitchFamily="18" charset="0"/>
                <a:cs typeface="Times New Roman" panose="02020603050405020304" pitchFamily="18" charset="0"/>
              </a:rPr>
              <a:t> </a:t>
            </a:r>
            <a:r>
              <a:rPr lang="en-US" altLang="en-US" sz="2000" dirty="0">
                <a:latin typeface="Times New Roman" panose="02020603050405020304" pitchFamily="18" charset="0"/>
                <a:cs typeface="Times New Roman" panose="02020603050405020304" pitchFamily="18" charset="0"/>
              </a:rPr>
              <a:t>- </a:t>
            </a:r>
            <a:r>
              <a:rPr lang="en-US" altLang="en-US" sz="2000" i="1" dirty="0">
                <a:latin typeface="Times New Roman" panose="02020603050405020304" pitchFamily="18" charset="0"/>
                <a:cs typeface="Times New Roman" panose="02020603050405020304" pitchFamily="18" charset="0"/>
              </a:rPr>
              <a:t>example: give 6 stars to of mice and men</a:t>
            </a:r>
          </a:p>
          <a:p>
            <a:pPr marL="0" marR="0" lvl="0" indent="0" algn="l" defTabSz="914400" rtl="0" eaLnBrk="0" fontAlgn="base" latinLnBrk="0" hangingPunct="0">
              <a:lnSpc>
                <a:spcPct val="150000"/>
              </a:lnSpc>
              <a:spcBef>
                <a:spcPct val="0"/>
              </a:spcBef>
              <a:spcAft>
                <a:spcPct val="0"/>
              </a:spcAft>
              <a:buClrTx/>
              <a:buSzTx/>
              <a:buFontTx/>
              <a:buChar char="•"/>
              <a:tabLst/>
            </a:pPr>
            <a:r>
              <a:rPr lang="en-US" altLang="en-US" sz="2000" dirty="0">
                <a:latin typeface="Times New Roman" panose="02020603050405020304" pitchFamily="18" charset="0"/>
                <a:cs typeface="Times New Roman" panose="02020603050405020304" pitchFamily="18" charset="0"/>
              </a:rPr>
              <a:t>class: </a:t>
            </a:r>
            <a:r>
              <a:rPr lang="en-US" altLang="en-US" sz="2000" b="1" dirty="0" err="1">
                <a:latin typeface="Times New Roman" panose="02020603050405020304" pitchFamily="18" charset="0"/>
                <a:cs typeface="Times New Roman" panose="02020603050405020304" pitchFamily="18" charset="0"/>
              </a:rPr>
              <a:t>SearchScreeningEvent</a:t>
            </a:r>
            <a:r>
              <a:rPr lang="en-US" altLang="en-US" sz="2000" b="1" dirty="0">
                <a:latin typeface="Times New Roman" panose="02020603050405020304" pitchFamily="18" charset="0"/>
                <a:cs typeface="Times New Roman" panose="02020603050405020304" pitchFamily="18" charset="0"/>
              </a:rPr>
              <a:t> </a:t>
            </a:r>
            <a:r>
              <a:rPr lang="en-US" altLang="en-US" sz="2000" dirty="0">
                <a:latin typeface="Times New Roman" panose="02020603050405020304" pitchFamily="18" charset="0"/>
                <a:cs typeface="Times New Roman" panose="02020603050405020304" pitchFamily="18" charset="0"/>
              </a:rPr>
              <a:t>- </a:t>
            </a:r>
            <a:r>
              <a:rPr lang="en-US" altLang="en-US" sz="2000" i="1" dirty="0">
                <a:latin typeface="Times New Roman" panose="02020603050405020304" pitchFamily="18" charset="0"/>
                <a:cs typeface="Times New Roman" panose="02020603050405020304" pitchFamily="18" charset="0"/>
              </a:rPr>
              <a:t>example : find fish story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1423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304800"/>
            <a:ext cx="8229600" cy="609600"/>
          </a:xfrm>
        </p:spPr>
        <p:txBody>
          <a:bodyPr/>
          <a:lstStyle/>
          <a:p>
            <a:br>
              <a:rPr lang="en-IN" b="1" dirty="0">
                <a:latin typeface="Times New Roman" panose="02020603050405020304" pitchFamily="18" charset="0"/>
                <a:cs typeface="Times New Roman" panose="02020603050405020304" pitchFamily="18" charset="0"/>
              </a:rPr>
            </a:br>
            <a:r>
              <a:rPr lang="en-IN" b="1" dirty="0">
                <a:latin typeface="Times New Roman" panose="02020603050405020304" pitchFamily="18" charset="0"/>
                <a:cs typeface="Times New Roman" panose="02020603050405020304" pitchFamily="18" charset="0"/>
              </a:rPr>
              <a:t>Types of </a:t>
            </a:r>
            <a:r>
              <a:rPr lang="en-US" b="1" dirty="0">
                <a:latin typeface="Times New Roman" panose="02020603050405020304" pitchFamily="18" charset="0"/>
                <a:cs typeface="Times New Roman" panose="02020603050405020304" pitchFamily="18" charset="0"/>
              </a:rPr>
              <a:t>Antonymy</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740787"/>
            <a:ext cx="8686800" cy="6117213"/>
          </a:xfrm>
        </p:spPr>
        <p:txBody>
          <a:bodyPr/>
          <a:lstStyle/>
          <a:p>
            <a:pPr algn="just">
              <a:lnSpc>
                <a:spcPct val="150000"/>
              </a:lnSpc>
            </a:pPr>
            <a:r>
              <a:rPr lang="en-US" sz="1800" b="1" dirty="0">
                <a:latin typeface="Times New Roman" panose="02020603050405020304" pitchFamily="18" charset="0"/>
                <a:cs typeface="Times New Roman" panose="02020603050405020304" pitchFamily="18" charset="0"/>
              </a:rPr>
              <a:t>Absolute opposition </a:t>
            </a:r>
            <a:r>
              <a:rPr lang="en-US" sz="1800" dirty="0">
                <a:latin typeface="Times New Roman" panose="02020603050405020304" pitchFamily="18" charset="0"/>
                <a:cs typeface="Times New Roman" panose="02020603050405020304" pitchFamily="18" charset="0"/>
              </a:rPr>
              <a:t>refers to a situation where two things or concepts are in complete and direct contradiction to each other, </a:t>
            </a:r>
            <a:r>
              <a:rPr lang="en-US" sz="1800" b="1" dirty="0">
                <a:latin typeface="Times New Roman" panose="02020603050405020304" pitchFamily="18" charset="0"/>
                <a:cs typeface="Times New Roman" panose="02020603050405020304" pitchFamily="18" charset="0"/>
              </a:rPr>
              <a:t>with no room for any intermediate states</a:t>
            </a: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gradations, or compromises</a:t>
            </a:r>
            <a:r>
              <a:rPr lang="en-US" sz="1800" dirty="0">
                <a:latin typeface="Times New Roman" panose="02020603050405020304" pitchFamily="18" charset="0"/>
                <a:cs typeface="Times New Roman" panose="02020603050405020304" pitchFamily="18" charset="0"/>
              </a:rPr>
              <a:t>. </a:t>
            </a:r>
          </a:p>
          <a:p>
            <a:pPr algn="just">
              <a:lnSpc>
                <a:spcPct val="150000"/>
              </a:lnSpc>
            </a:pPr>
            <a:r>
              <a:rPr lang="en-US" sz="1800" dirty="0">
                <a:latin typeface="Times New Roman" panose="02020603050405020304" pitchFamily="18" charset="0"/>
                <a:cs typeface="Times New Roman" panose="02020603050405020304" pitchFamily="18" charset="0"/>
              </a:rPr>
              <a:t>It represents a </a:t>
            </a:r>
            <a:r>
              <a:rPr lang="en-US" sz="1800" b="1" dirty="0">
                <a:latin typeface="Times New Roman" panose="02020603050405020304" pitchFamily="18" charset="0"/>
                <a:cs typeface="Times New Roman" panose="02020603050405020304" pitchFamily="18" charset="0"/>
              </a:rPr>
              <a:t>unambiguous and clear-cut contrast between two opposing ideas,</a:t>
            </a: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qualities, or entities</a:t>
            </a:r>
            <a:r>
              <a:rPr lang="en-US" sz="1800" dirty="0">
                <a:latin typeface="Times New Roman" panose="02020603050405020304" pitchFamily="18" charset="0"/>
                <a:cs typeface="Times New Roman" panose="02020603050405020304" pitchFamily="18" charset="0"/>
              </a:rPr>
              <a:t>. In cases of absolute opposition, there is </a:t>
            </a:r>
            <a:r>
              <a:rPr lang="en-US" sz="1800" b="1" dirty="0">
                <a:latin typeface="Times New Roman" panose="02020603050405020304" pitchFamily="18" charset="0"/>
                <a:cs typeface="Times New Roman" panose="02020603050405020304" pitchFamily="18" charset="0"/>
              </a:rPr>
              <a:t>no middle ground or overlap between the opposing elements.</a:t>
            </a:r>
          </a:p>
          <a:p>
            <a:pPr algn="just">
              <a:lnSpc>
                <a:spcPct val="150000"/>
              </a:lnSpc>
            </a:pPr>
            <a:r>
              <a:rPr lang="en-US" sz="1800" dirty="0">
                <a:latin typeface="Times New Roman" panose="02020603050405020304" pitchFamily="18" charset="0"/>
                <a:cs typeface="Times New Roman" panose="02020603050405020304" pitchFamily="18" charset="0"/>
              </a:rPr>
              <a:t>For example, in the context of life and death, "alive" and "dead" are in absolute opposition. </a:t>
            </a:r>
            <a:r>
              <a:rPr lang="en-US" sz="1800" b="1" dirty="0">
                <a:latin typeface="Times New Roman" panose="02020603050405020304" pitchFamily="18" charset="0"/>
                <a:cs typeface="Times New Roman" panose="02020603050405020304" pitchFamily="18" charset="0"/>
              </a:rPr>
              <a:t>If something is alive, it is not dead, </a:t>
            </a:r>
            <a:r>
              <a:rPr lang="en-US" sz="1800" dirty="0">
                <a:latin typeface="Times New Roman" panose="02020603050405020304" pitchFamily="18" charset="0"/>
                <a:cs typeface="Times New Roman" panose="02020603050405020304" pitchFamily="18" charset="0"/>
              </a:rPr>
              <a:t>and vice versa. There is </a:t>
            </a:r>
            <a:r>
              <a:rPr lang="en-US" sz="1800" b="1" dirty="0">
                <a:latin typeface="Times New Roman" panose="02020603050405020304" pitchFamily="18" charset="0"/>
                <a:cs typeface="Times New Roman" panose="02020603050405020304" pitchFamily="18" charset="0"/>
              </a:rPr>
              <a:t>no intermediate state between being alive and being dead.</a:t>
            </a:r>
          </a:p>
          <a:p>
            <a:pPr algn="just">
              <a:lnSpc>
                <a:spcPct val="150000"/>
              </a:lnSpc>
            </a:pPr>
            <a:r>
              <a:rPr lang="en-US" sz="1800" dirty="0">
                <a:latin typeface="Times New Roman" panose="02020603050405020304" pitchFamily="18" charset="0"/>
                <a:cs typeface="Times New Roman" panose="02020603050405020304" pitchFamily="18" charset="0"/>
              </a:rPr>
              <a:t>Absolute opposition is often used to emphasize the sharp distinction between two concepts, and it is a fundamental concept in logic and philosophy. It is in contrast to situations where there may be shades of gray or intermediate possibilities between two contrasting ideas, which are not considered examples of absolute opposition.</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074198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00050" y="-32994"/>
            <a:ext cx="8229600" cy="609600"/>
          </a:xfrm>
        </p:spPr>
        <p:txBody>
          <a:bodyPr/>
          <a:lstStyle/>
          <a:p>
            <a:r>
              <a:rPr lang="en-US" sz="3200" b="1" dirty="0">
                <a:latin typeface="Times New Roman" panose="02020603050405020304" pitchFamily="18" charset="0"/>
                <a:cs typeface="Times New Roman" panose="02020603050405020304" pitchFamily="18" charset="0"/>
              </a:rPr>
              <a:t>How Does Intent Classification Work? </a:t>
            </a:r>
          </a:p>
        </p:txBody>
      </p:sp>
      <p:sp>
        <p:nvSpPr>
          <p:cNvPr id="3" name="Content Placeholder 2">
            <a:extLst>
              <a:ext uri="{FF2B5EF4-FFF2-40B4-BE49-F238E27FC236}">
                <a16:creationId xmlns:a16="http://schemas.microsoft.com/office/drawing/2014/main" id="{EC089CF7-4F97-B0A1-256F-C94E09C8B83E}"/>
              </a:ext>
            </a:extLst>
          </p:cNvPr>
          <p:cNvSpPr>
            <a:spLocks noGrp="1"/>
          </p:cNvSpPr>
          <p:nvPr>
            <p:ph idx="1"/>
          </p:nvPr>
        </p:nvSpPr>
        <p:spPr>
          <a:xfrm>
            <a:off x="364698" y="914400"/>
            <a:ext cx="8322101" cy="4525963"/>
          </a:xfrm>
        </p:spPr>
        <p:txBody>
          <a:bodyPr/>
          <a:lstStyle/>
          <a:p>
            <a:pPr marL="0" indent="0" algn="just">
              <a:lnSpc>
                <a:spcPct val="150000"/>
              </a:lnSpc>
              <a:buNone/>
            </a:pPr>
            <a:r>
              <a:rPr lang="en-US" sz="2800" b="1" dirty="0">
                <a:latin typeface="Times New Roman" panose="02020603050405020304" pitchFamily="18" charset="0"/>
                <a:cs typeface="Times New Roman" panose="02020603050405020304" pitchFamily="18" charset="0"/>
              </a:rPr>
              <a:t>2. Build Model</a:t>
            </a:r>
          </a:p>
          <a:p>
            <a:pPr lvl="1" algn="just"/>
            <a:r>
              <a:rPr lang="en-US" sz="2400" dirty="0">
                <a:latin typeface="Times New Roman" panose="02020603050405020304" pitchFamily="18" charset="0"/>
                <a:cs typeface="Times New Roman" panose="02020603050405020304" pitchFamily="18" charset="0"/>
              </a:rPr>
              <a:t>Intent classifiers employ the following techniques:</a:t>
            </a:r>
          </a:p>
          <a:p>
            <a:pPr marL="1371600" lvl="2" indent="-457200" algn="just">
              <a:lnSpc>
                <a:spcPct val="150000"/>
              </a:lnSpc>
              <a:buAutoNum type="arabicPeriod"/>
            </a:pPr>
            <a:r>
              <a:rPr lang="en-US" b="1" dirty="0">
                <a:latin typeface="Times New Roman" panose="02020603050405020304" pitchFamily="18" charset="0"/>
                <a:cs typeface="Times New Roman" panose="02020603050405020304" pitchFamily="18" charset="0"/>
              </a:rPr>
              <a:t>Rule-based</a:t>
            </a:r>
            <a:r>
              <a:rPr lang="en-US" dirty="0">
                <a:latin typeface="Times New Roman" panose="02020603050405020304" pitchFamily="18" charset="0"/>
                <a:cs typeface="Times New Roman" panose="02020603050405020304" pitchFamily="18" charset="0"/>
              </a:rPr>
              <a:t> pattern matching</a:t>
            </a:r>
          </a:p>
          <a:p>
            <a:pPr marL="1371600" lvl="2" indent="-457200" algn="just">
              <a:lnSpc>
                <a:spcPct val="150000"/>
              </a:lnSpc>
              <a:buAutoNum type="arabicPeriod"/>
            </a:pPr>
            <a:r>
              <a:rPr lang="en-US" b="1" dirty="0">
                <a:latin typeface="Times New Roman" panose="02020603050405020304" pitchFamily="18" charset="0"/>
                <a:cs typeface="Times New Roman" panose="02020603050405020304" pitchFamily="18" charset="0"/>
              </a:rPr>
              <a:t>Machine learning classification </a:t>
            </a:r>
            <a:r>
              <a:rPr lang="en-US" dirty="0">
                <a:latin typeface="Times New Roman" panose="02020603050405020304" pitchFamily="18" charset="0"/>
                <a:cs typeface="Times New Roman" panose="02020603050405020304" pitchFamily="18" charset="0"/>
              </a:rPr>
              <a:t>approaches include </a:t>
            </a:r>
            <a:r>
              <a:rPr lang="en-US" b="1" dirty="0">
                <a:latin typeface="Times New Roman" panose="02020603050405020304" pitchFamily="18" charset="0"/>
                <a:cs typeface="Times New Roman" panose="02020603050405020304" pitchFamily="18" charset="0"/>
              </a:rPr>
              <a:t>decision trees, naive Bayes, and logistic regression.</a:t>
            </a:r>
          </a:p>
          <a:p>
            <a:pPr marL="1371600" lvl="2" indent="-457200" algn="just">
              <a:lnSpc>
                <a:spcPct val="150000"/>
              </a:lnSpc>
              <a:buAutoNum type="arabicPeriod"/>
            </a:pPr>
            <a:r>
              <a:rPr lang="en-US" b="1" dirty="0">
                <a:latin typeface="Times New Roman" panose="02020603050405020304" pitchFamily="18" charset="0"/>
                <a:cs typeface="Times New Roman" panose="02020603050405020304" pitchFamily="18" charset="0"/>
              </a:rPr>
              <a:t>Deep learning and artificial neural networks</a:t>
            </a:r>
          </a:p>
        </p:txBody>
      </p:sp>
    </p:spTree>
    <p:extLst>
      <p:ext uri="{BB962C8B-B14F-4D97-AF65-F5344CB8AC3E}">
        <p14:creationId xmlns:p14="http://schemas.microsoft.com/office/powerpoint/2010/main" val="397998523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00050" y="-32994"/>
            <a:ext cx="8229600" cy="609600"/>
          </a:xfrm>
        </p:spPr>
        <p:txBody>
          <a:bodyPr/>
          <a:lstStyle/>
          <a:p>
            <a:r>
              <a:rPr lang="en-US" sz="3200" b="1" dirty="0">
                <a:latin typeface="Times New Roman" panose="02020603050405020304" pitchFamily="18" charset="0"/>
                <a:cs typeface="Times New Roman" panose="02020603050405020304" pitchFamily="18" charset="0"/>
              </a:rPr>
              <a:t>How Does Intent Classification Work? </a:t>
            </a:r>
          </a:p>
        </p:txBody>
      </p:sp>
      <p:sp>
        <p:nvSpPr>
          <p:cNvPr id="3" name="Content Placeholder 2">
            <a:extLst>
              <a:ext uri="{FF2B5EF4-FFF2-40B4-BE49-F238E27FC236}">
                <a16:creationId xmlns:a16="http://schemas.microsoft.com/office/drawing/2014/main" id="{EC089CF7-4F97-B0A1-256F-C94E09C8B83E}"/>
              </a:ext>
            </a:extLst>
          </p:cNvPr>
          <p:cNvSpPr>
            <a:spLocks noGrp="1"/>
          </p:cNvSpPr>
          <p:nvPr>
            <p:ph idx="1"/>
          </p:nvPr>
        </p:nvSpPr>
        <p:spPr>
          <a:xfrm>
            <a:off x="364698" y="914400"/>
            <a:ext cx="8398302" cy="4525963"/>
          </a:xfrm>
        </p:spPr>
        <p:txBody>
          <a:bodyPr/>
          <a:lstStyle/>
          <a:p>
            <a:pPr marL="0" indent="0" algn="just">
              <a:lnSpc>
                <a:spcPct val="150000"/>
              </a:lnSpc>
              <a:buNone/>
            </a:pPr>
            <a:r>
              <a:rPr lang="en-US" sz="2800" b="1" dirty="0">
                <a:latin typeface="Times New Roman" panose="02020603050405020304" pitchFamily="18" charset="0"/>
                <a:cs typeface="Times New Roman" panose="02020603050405020304" pitchFamily="18" charset="0"/>
              </a:rPr>
              <a:t>2. Build Model</a:t>
            </a:r>
          </a:p>
          <a:p>
            <a:pPr lvl="1" algn="just">
              <a:lnSpc>
                <a:spcPct val="150000"/>
              </a:lnSpc>
            </a:pPr>
            <a:r>
              <a:rPr lang="en-US" sz="2000" dirty="0">
                <a:latin typeface="Times New Roman" panose="02020603050405020304" pitchFamily="18" charset="0"/>
                <a:cs typeface="Times New Roman" panose="02020603050405020304" pitchFamily="18" charset="0"/>
              </a:rPr>
              <a:t>There exist pre-trained models that are open-source and available for use, namely the </a:t>
            </a:r>
            <a:r>
              <a:rPr lang="en-US" sz="2000" b="1" dirty="0">
                <a:latin typeface="Times New Roman" panose="02020603050405020304" pitchFamily="18" charset="0"/>
                <a:cs typeface="Times New Roman" panose="02020603050405020304" pitchFamily="18" charset="0"/>
              </a:rPr>
              <a:t>(Bidirectional Encoder Representations from Transformers) BERT </a:t>
            </a:r>
            <a:r>
              <a:rPr lang="en-US" sz="2000" dirty="0">
                <a:latin typeface="Times New Roman" panose="02020603050405020304" pitchFamily="18" charset="0"/>
                <a:cs typeface="Times New Roman" panose="02020603050405020304" pitchFamily="18" charset="0"/>
              </a:rPr>
              <a:t>model.</a:t>
            </a:r>
          </a:p>
          <a:p>
            <a:pPr lvl="1" algn="just">
              <a:lnSpc>
                <a:spcPct val="150000"/>
              </a:lnSpc>
            </a:pPr>
            <a:r>
              <a:rPr lang="en-US" sz="2000" dirty="0">
                <a:latin typeface="Times New Roman" panose="02020603050405020304" pitchFamily="18" charset="0"/>
                <a:cs typeface="Times New Roman" panose="02020603050405020304" pitchFamily="18" charset="0"/>
              </a:rPr>
              <a:t>Whether you use existing models or create your own, incorporating </a:t>
            </a:r>
            <a:r>
              <a:rPr lang="en-US" sz="2000" b="1" dirty="0">
                <a:latin typeface="Times New Roman" panose="02020603050405020304" pitchFamily="18" charset="0"/>
                <a:cs typeface="Times New Roman" panose="02020603050405020304" pitchFamily="18" charset="0"/>
              </a:rPr>
              <a:t>contextual word embeddings is essential for better predictions</a:t>
            </a:r>
            <a:r>
              <a:rPr lang="en-US" sz="2000" dirty="0">
                <a:latin typeface="Times New Roman" panose="02020603050405020304" pitchFamily="18" charset="0"/>
                <a:cs typeface="Times New Roman" panose="02020603050405020304" pitchFamily="18" charset="0"/>
              </a:rPr>
              <a:t>. </a:t>
            </a:r>
          </a:p>
          <a:p>
            <a:pPr lvl="1" algn="just">
              <a:lnSpc>
                <a:spcPct val="150000"/>
              </a:lnSpc>
            </a:pPr>
            <a:r>
              <a:rPr lang="en-US" sz="2000" dirty="0">
                <a:latin typeface="Times New Roman" panose="02020603050405020304" pitchFamily="18" charset="0"/>
                <a:cs typeface="Times New Roman" panose="02020603050405020304" pitchFamily="18" charset="0"/>
              </a:rPr>
              <a:t>Word embeddings represent </a:t>
            </a:r>
            <a:r>
              <a:rPr lang="en-US" sz="2000" b="1" dirty="0">
                <a:latin typeface="Times New Roman" panose="02020603050405020304" pitchFamily="18" charset="0"/>
                <a:cs typeface="Times New Roman" panose="02020603050405020304" pitchFamily="18" charset="0"/>
              </a:rPr>
              <a:t>words as vectors</a:t>
            </a:r>
            <a:r>
              <a:rPr lang="en-US" sz="2000" dirty="0">
                <a:latin typeface="Times New Roman" panose="02020603050405020304" pitchFamily="18" charset="0"/>
                <a:cs typeface="Times New Roman" panose="02020603050405020304" pitchFamily="18" charset="0"/>
              </a:rPr>
              <a:t>, where similar words have similar representations, learned during training. </a:t>
            </a:r>
          </a:p>
          <a:p>
            <a:pPr lvl="1" algn="just">
              <a:lnSpc>
                <a:spcPct val="150000"/>
              </a:lnSpc>
            </a:pPr>
            <a:r>
              <a:rPr lang="en-US" sz="2000" b="1" dirty="0">
                <a:latin typeface="Times New Roman" panose="02020603050405020304" pitchFamily="18" charset="0"/>
                <a:cs typeface="Times New Roman" panose="02020603050405020304" pitchFamily="18" charset="0"/>
              </a:rPr>
              <a:t>Word2vec, </a:t>
            </a:r>
            <a:r>
              <a:rPr lang="en-US" sz="2000" dirty="0">
                <a:latin typeface="Times New Roman" panose="02020603050405020304" pitchFamily="18" charset="0"/>
                <a:cs typeface="Times New Roman" panose="02020603050405020304" pitchFamily="18" charset="0"/>
              </a:rPr>
              <a:t>a powerful method, creates such embeddings using </a:t>
            </a:r>
            <a:r>
              <a:rPr lang="en-US" sz="2000" b="1" dirty="0">
                <a:latin typeface="Times New Roman" panose="02020603050405020304" pitchFamily="18" charset="0"/>
                <a:cs typeface="Times New Roman" panose="02020603050405020304" pitchFamily="18" charset="0"/>
              </a:rPr>
              <a:t>Skip Gram</a:t>
            </a:r>
            <a:r>
              <a:rPr lang="en-US" sz="2000" dirty="0">
                <a:latin typeface="Times New Roman" panose="02020603050405020304" pitchFamily="18" charset="0"/>
                <a:cs typeface="Times New Roman" panose="02020603050405020304" pitchFamily="18" charset="0"/>
              </a:rPr>
              <a:t> and </a:t>
            </a:r>
            <a:r>
              <a:rPr lang="en-US" sz="2000" b="1" dirty="0">
                <a:latin typeface="Times New Roman" panose="02020603050405020304" pitchFamily="18" charset="0"/>
                <a:cs typeface="Times New Roman" panose="02020603050405020304" pitchFamily="18" charset="0"/>
              </a:rPr>
              <a:t>CBOW</a:t>
            </a:r>
            <a:r>
              <a:rPr lang="en-US" sz="2000" dirty="0">
                <a:latin typeface="Times New Roman" panose="02020603050405020304" pitchFamily="18" charset="0"/>
                <a:cs typeface="Times New Roman" panose="02020603050405020304" pitchFamily="18" charset="0"/>
              </a:rPr>
              <a:t> techniques, both employing neural networks.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094052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00050" y="-32994"/>
            <a:ext cx="8229600" cy="609600"/>
          </a:xfrm>
        </p:spPr>
        <p:txBody>
          <a:bodyPr/>
          <a:lstStyle/>
          <a:p>
            <a:r>
              <a:rPr lang="en-US" sz="3200" b="1" dirty="0">
                <a:latin typeface="Times New Roman" panose="02020603050405020304" pitchFamily="18" charset="0"/>
                <a:cs typeface="Times New Roman" panose="02020603050405020304" pitchFamily="18" charset="0"/>
              </a:rPr>
              <a:t>How Does Intent Classification Work? </a:t>
            </a:r>
          </a:p>
        </p:txBody>
      </p:sp>
      <p:sp>
        <p:nvSpPr>
          <p:cNvPr id="3" name="Content Placeholder 2">
            <a:extLst>
              <a:ext uri="{FF2B5EF4-FFF2-40B4-BE49-F238E27FC236}">
                <a16:creationId xmlns:a16="http://schemas.microsoft.com/office/drawing/2014/main" id="{EC089CF7-4F97-B0A1-256F-C94E09C8B83E}"/>
              </a:ext>
            </a:extLst>
          </p:cNvPr>
          <p:cNvSpPr>
            <a:spLocks noGrp="1"/>
          </p:cNvSpPr>
          <p:nvPr>
            <p:ph idx="1"/>
          </p:nvPr>
        </p:nvSpPr>
        <p:spPr>
          <a:xfrm>
            <a:off x="364698" y="914400"/>
            <a:ext cx="8322101" cy="4525963"/>
          </a:xfrm>
        </p:spPr>
        <p:txBody>
          <a:bodyPr/>
          <a:lstStyle/>
          <a:p>
            <a:pPr marL="0" indent="0" algn="just">
              <a:lnSpc>
                <a:spcPct val="150000"/>
              </a:lnSpc>
              <a:buNone/>
            </a:pPr>
            <a:r>
              <a:rPr lang="en-US" sz="2800" b="1" dirty="0">
                <a:latin typeface="Times New Roman" panose="02020603050405020304" pitchFamily="18" charset="0"/>
                <a:cs typeface="Times New Roman" panose="02020603050405020304" pitchFamily="18" charset="0"/>
              </a:rPr>
              <a:t>3. Train and Validate</a:t>
            </a:r>
          </a:p>
          <a:p>
            <a:pPr marL="685800" lvl="1" algn="just">
              <a:lnSpc>
                <a:spcPct val="150000"/>
              </a:lnSpc>
            </a:pPr>
            <a:r>
              <a:rPr lang="en-US" sz="2000" dirty="0">
                <a:latin typeface="Times New Roman" panose="02020603050405020304" pitchFamily="18" charset="0"/>
                <a:cs typeface="Times New Roman" panose="02020603050405020304" pitchFamily="18" charset="0"/>
              </a:rPr>
              <a:t>Once the dataset is </a:t>
            </a:r>
            <a:r>
              <a:rPr lang="en-US" sz="2000" b="1" dirty="0">
                <a:latin typeface="Times New Roman" panose="02020603050405020304" pitchFamily="18" charset="0"/>
                <a:cs typeface="Times New Roman" panose="02020603050405020304" pitchFamily="18" charset="0"/>
              </a:rPr>
              <a:t>processed and labeled</a:t>
            </a:r>
            <a:r>
              <a:rPr lang="en-US" sz="2000" dirty="0">
                <a:latin typeface="Times New Roman" panose="02020603050405020304" pitchFamily="18" charset="0"/>
                <a:cs typeface="Times New Roman" panose="02020603050405020304" pitchFamily="18" charset="0"/>
              </a:rPr>
              <a:t>, the model is ready to be trained.</a:t>
            </a:r>
          </a:p>
          <a:p>
            <a:pPr marL="685800" lvl="1" algn="just">
              <a:lnSpc>
                <a:spcPct val="150000"/>
              </a:lnSpc>
            </a:pPr>
            <a:r>
              <a:rPr lang="en-US" sz="2000" dirty="0">
                <a:latin typeface="Times New Roman" panose="02020603050405020304" pitchFamily="18" charset="0"/>
                <a:cs typeface="Times New Roman" panose="02020603050405020304" pitchFamily="18" charset="0"/>
              </a:rPr>
              <a:t>After model training, it is a good idea to </a:t>
            </a:r>
            <a:r>
              <a:rPr lang="en-US" sz="2000" b="1" dirty="0">
                <a:latin typeface="Times New Roman" panose="02020603050405020304" pitchFamily="18" charset="0"/>
                <a:cs typeface="Times New Roman" panose="02020603050405020304" pitchFamily="18" charset="0"/>
              </a:rPr>
              <a:t>test </a:t>
            </a:r>
            <a:r>
              <a:rPr lang="en-US" sz="2000" dirty="0">
                <a:latin typeface="Times New Roman" panose="02020603050405020304" pitchFamily="18" charset="0"/>
                <a:cs typeface="Times New Roman" panose="02020603050405020304" pitchFamily="18" charset="0"/>
              </a:rPr>
              <a:t>against both a test and validation set.</a:t>
            </a:r>
          </a:p>
          <a:p>
            <a:pPr marL="685800" lvl="1" algn="just">
              <a:lnSpc>
                <a:spcPct val="150000"/>
              </a:lnSpc>
            </a:pPr>
            <a:r>
              <a:rPr lang="en-US" sz="2000" dirty="0">
                <a:latin typeface="Times New Roman" panose="02020603050405020304" pitchFamily="18" charset="0"/>
                <a:cs typeface="Times New Roman" panose="02020603050405020304" pitchFamily="18" charset="0"/>
              </a:rPr>
              <a:t>This process will test the trained model on a set of</a:t>
            </a:r>
            <a:r>
              <a:rPr lang="en-US" sz="2000" b="1" dirty="0">
                <a:latin typeface="Times New Roman" panose="02020603050405020304" pitchFamily="18" charset="0"/>
                <a:cs typeface="Times New Roman" panose="02020603050405020304" pitchFamily="18" charset="0"/>
              </a:rPr>
              <a:t> unlabeled data </a:t>
            </a:r>
            <a:r>
              <a:rPr lang="en-US" sz="2000" dirty="0">
                <a:latin typeface="Times New Roman" panose="02020603050405020304" pitchFamily="18" charset="0"/>
                <a:cs typeface="Times New Roman" panose="02020603050405020304" pitchFamily="18" charset="0"/>
              </a:rPr>
              <a:t>to see how well the model performs.</a:t>
            </a:r>
          </a:p>
          <a:p>
            <a:pPr marL="685800" lvl="1" algn="just">
              <a:lnSpc>
                <a:spcPct val="150000"/>
              </a:lnSpc>
            </a:pPr>
            <a:r>
              <a:rPr lang="en-US" sz="2000" dirty="0">
                <a:latin typeface="Times New Roman" panose="02020603050405020304" pitchFamily="18" charset="0"/>
                <a:cs typeface="Times New Roman" panose="02020603050405020304" pitchFamily="18" charset="0"/>
              </a:rPr>
              <a:t>The performance on the validation step is a good indication if the model needs </a:t>
            </a:r>
            <a:r>
              <a:rPr lang="en-US" sz="2000" b="1" dirty="0">
                <a:latin typeface="Times New Roman" panose="02020603050405020304" pitchFamily="18" charset="0"/>
                <a:cs typeface="Times New Roman" panose="02020603050405020304" pitchFamily="18" charset="0"/>
              </a:rPr>
              <a:t>further adjusting or perhaps more quality data</a:t>
            </a:r>
            <a:r>
              <a:rPr lang="en-US" sz="2000" dirty="0">
                <a:latin typeface="Times New Roman" panose="02020603050405020304" pitchFamily="18" charset="0"/>
                <a:cs typeface="Times New Roman" panose="02020603050405020304" pitchFamily="18" charset="0"/>
              </a:rPr>
              <a:t>.</a:t>
            </a:r>
          </a:p>
          <a:p>
            <a:pPr marL="685800" lvl="1" algn="just">
              <a:lnSpc>
                <a:spcPct val="150000"/>
              </a:lnSpc>
            </a:pPr>
            <a:r>
              <a:rPr lang="en-US" sz="2000" dirty="0">
                <a:latin typeface="Times New Roman" panose="02020603050405020304" pitchFamily="18" charset="0"/>
                <a:cs typeface="Times New Roman" panose="02020603050405020304" pitchFamily="18" charset="0"/>
              </a:rPr>
              <a:t>Once a model has been validated, it is ready to provide </a:t>
            </a:r>
            <a:r>
              <a:rPr lang="en-US" sz="2000" b="1" dirty="0">
                <a:latin typeface="Times New Roman" panose="02020603050405020304" pitchFamily="18" charset="0"/>
                <a:cs typeface="Times New Roman" panose="02020603050405020304" pitchFamily="18" charset="0"/>
              </a:rPr>
              <a:t>intent recommendations.</a:t>
            </a:r>
          </a:p>
          <a:p>
            <a:pPr algn="just">
              <a:lnSpc>
                <a:spcPct val="150000"/>
              </a:lnSpc>
            </a:pP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0520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00050" y="-32994"/>
            <a:ext cx="8362950" cy="609600"/>
          </a:xfrm>
        </p:spPr>
        <p:txBody>
          <a:bodyPr/>
          <a:lstStyle/>
          <a:p>
            <a:r>
              <a:rPr lang="en-IN" sz="3200" b="1" dirty="0">
                <a:latin typeface="Times New Roman" panose="02020603050405020304" pitchFamily="18" charset="0"/>
                <a:cs typeface="Times New Roman" panose="02020603050405020304" pitchFamily="18" charset="0"/>
              </a:rPr>
              <a:t>Common Use Cases of </a:t>
            </a:r>
            <a:r>
              <a:rPr lang="en-US" sz="3200" b="1" dirty="0">
                <a:latin typeface="Times New Roman" panose="02020603050405020304" pitchFamily="18" charset="0"/>
                <a:cs typeface="Times New Roman" panose="02020603050405020304" pitchFamily="18" charset="0"/>
              </a:rPr>
              <a:t>Intent Classification</a:t>
            </a:r>
          </a:p>
        </p:txBody>
      </p:sp>
      <p:sp>
        <p:nvSpPr>
          <p:cNvPr id="3" name="Content Placeholder 2">
            <a:extLst>
              <a:ext uri="{FF2B5EF4-FFF2-40B4-BE49-F238E27FC236}">
                <a16:creationId xmlns:a16="http://schemas.microsoft.com/office/drawing/2014/main" id="{EC089CF7-4F97-B0A1-256F-C94E09C8B83E}"/>
              </a:ext>
            </a:extLst>
          </p:cNvPr>
          <p:cNvSpPr>
            <a:spLocks noGrp="1"/>
          </p:cNvSpPr>
          <p:nvPr>
            <p:ph idx="1"/>
          </p:nvPr>
        </p:nvSpPr>
        <p:spPr>
          <a:xfrm>
            <a:off x="228600" y="914400"/>
            <a:ext cx="8686800" cy="4525963"/>
          </a:xfrm>
        </p:spPr>
        <p:txBody>
          <a:bodyPr/>
          <a:lstStyle/>
          <a:p>
            <a:pPr algn="just">
              <a:lnSpc>
                <a:spcPct val="150000"/>
              </a:lnSpc>
            </a:pPr>
            <a:r>
              <a:rPr lang="en-US" sz="2000" b="1" dirty="0">
                <a:latin typeface="Times New Roman" panose="02020603050405020304" pitchFamily="18" charset="0"/>
                <a:cs typeface="Times New Roman" panose="02020603050405020304" pitchFamily="18" charset="0"/>
              </a:rPr>
              <a:t>Chatbots</a:t>
            </a:r>
            <a:r>
              <a:rPr lang="en-US" sz="2000" dirty="0">
                <a:latin typeface="Times New Roman" panose="02020603050405020304" pitchFamily="18" charset="0"/>
                <a:cs typeface="Times New Roman" panose="02020603050405020304" pitchFamily="18" charset="0"/>
              </a:rPr>
              <a:t> streamline conversations to fulfill user goals.</a:t>
            </a:r>
          </a:p>
          <a:p>
            <a:pPr algn="just">
              <a:lnSpc>
                <a:spcPct val="150000"/>
              </a:lnSpc>
            </a:pPr>
            <a:r>
              <a:rPr lang="en-US" sz="2000" dirty="0">
                <a:latin typeface="Times New Roman" panose="02020603050405020304" pitchFamily="18" charset="0"/>
                <a:cs typeface="Times New Roman" panose="02020603050405020304" pitchFamily="18" charset="0"/>
              </a:rPr>
              <a:t>Intent recognition plays a pivotal role in </a:t>
            </a:r>
            <a:r>
              <a:rPr lang="en-US" sz="2000" b="1" dirty="0">
                <a:latin typeface="Times New Roman" panose="02020603050405020304" pitchFamily="18" charset="0"/>
                <a:cs typeface="Times New Roman" panose="02020603050405020304" pitchFamily="18" charset="0"/>
              </a:rPr>
              <a:t>meeting customer service, sales, and marketing objectives. </a:t>
            </a:r>
          </a:p>
          <a:p>
            <a:pPr algn="just">
              <a:lnSpc>
                <a:spcPct val="150000"/>
              </a:lnSpc>
            </a:pPr>
            <a:r>
              <a:rPr lang="en-US" sz="2000" dirty="0">
                <a:latin typeface="Times New Roman" panose="02020603050405020304" pitchFamily="18" charset="0"/>
                <a:cs typeface="Times New Roman" panose="02020603050405020304" pitchFamily="18" charset="0"/>
              </a:rPr>
              <a:t>The chatbot's quality depends on the training data, crucial for a useful and pleasant user experience. Therefore, a chatbot's effectiveness hinges on its ability to </a:t>
            </a:r>
            <a:r>
              <a:rPr lang="en-US" sz="2000" b="1" dirty="0">
                <a:latin typeface="Times New Roman" panose="02020603050405020304" pitchFamily="18" charset="0"/>
                <a:cs typeface="Times New Roman" panose="02020603050405020304" pitchFamily="18" charset="0"/>
              </a:rPr>
              <a:t>understand intent and provide appropriate responses.</a:t>
            </a:r>
          </a:p>
          <a:p>
            <a:pPr algn="just">
              <a:lnSpc>
                <a:spcPct val="150000"/>
              </a:lnSpc>
            </a:pPr>
            <a:r>
              <a:rPr lang="en-US" sz="2000" dirty="0">
                <a:latin typeface="Times New Roman" panose="02020603050405020304" pitchFamily="18" charset="0"/>
                <a:cs typeface="Times New Roman" panose="02020603050405020304" pitchFamily="18" charset="0"/>
              </a:rPr>
              <a:t>Chatbots determine user intent by </a:t>
            </a:r>
            <a:r>
              <a:rPr lang="en-US" sz="2000" b="1" dirty="0">
                <a:latin typeface="Times New Roman" panose="02020603050405020304" pitchFamily="18" charset="0"/>
                <a:cs typeface="Times New Roman" panose="02020603050405020304" pitchFamily="18" charset="0"/>
              </a:rPr>
              <a:t>collecting data</a:t>
            </a:r>
            <a:r>
              <a:rPr lang="en-US" sz="2000" dirty="0">
                <a:latin typeface="Times New Roman" panose="02020603050405020304" pitchFamily="18" charset="0"/>
                <a:cs typeface="Times New Roman" panose="02020603050405020304" pitchFamily="18" charset="0"/>
              </a:rPr>
              <a:t>, followed by processing it.</a:t>
            </a:r>
          </a:p>
          <a:p>
            <a:pPr algn="just">
              <a:lnSpc>
                <a:spcPct val="150000"/>
              </a:lnSpc>
            </a:pPr>
            <a:r>
              <a:rPr lang="en-US" sz="2000" dirty="0">
                <a:latin typeface="Times New Roman" panose="02020603050405020304" pitchFamily="18" charset="0"/>
                <a:cs typeface="Times New Roman" panose="02020603050405020304" pitchFamily="18" charset="0"/>
              </a:rPr>
              <a:t>Processing involves </a:t>
            </a:r>
            <a:r>
              <a:rPr lang="en-US" sz="2000" b="1" dirty="0">
                <a:latin typeface="Times New Roman" panose="02020603050405020304" pitchFamily="18" charset="0"/>
                <a:cs typeface="Times New Roman" panose="02020603050405020304" pitchFamily="18" charset="0"/>
              </a:rPr>
              <a:t>syntax and semantic analysis </a:t>
            </a:r>
            <a:r>
              <a:rPr lang="en-US" sz="2000" dirty="0">
                <a:latin typeface="Times New Roman" panose="02020603050405020304" pitchFamily="18" charset="0"/>
                <a:cs typeface="Times New Roman" panose="02020603050405020304" pitchFamily="18" charset="0"/>
              </a:rPr>
              <a:t>to structure text and understand context.</a:t>
            </a:r>
          </a:p>
          <a:p>
            <a:pPr algn="just">
              <a:lnSpc>
                <a:spcPct val="150000"/>
              </a:lnSpc>
            </a:pPr>
            <a:r>
              <a:rPr lang="en-US" sz="2000" dirty="0">
                <a:latin typeface="Times New Roman" panose="02020603050405020304" pitchFamily="18" charset="0"/>
                <a:cs typeface="Times New Roman" panose="02020603050405020304" pitchFamily="18" charset="0"/>
              </a:rPr>
              <a:t>Classifiers classify intent using labeled data, and chatbots generate responses based on these </a:t>
            </a:r>
            <a:r>
              <a:rPr lang="en-US" sz="2000" b="1" dirty="0">
                <a:latin typeface="Times New Roman" panose="02020603050405020304" pitchFamily="18" charset="0"/>
                <a:cs typeface="Times New Roman" panose="02020603050405020304" pitchFamily="18" charset="0"/>
              </a:rPr>
              <a:t>predictions</a:t>
            </a:r>
            <a:r>
              <a:rPr lang="en-US" sz="2000" dirty="0">
                <a:latin typeface="Times New Roman" panose="02020603050405020304" pitchFamily="18" charset="0"/>
                <a:cs typeface="Times New Roman" panose="02020603050405020304" pitchFamily="18" charset="0"/>
              </a:rPr>
              <a:t> in a conversational manner</a:t>
            </a:r>
          </a:p>
        </p:txBody>
      </p:sp>
    </p:spTree>
    <p:extLst>
      <p:ext uri="{BB962C8B-B14F-4D97-AF65-F5344CB8AC3E}">
        <p14:creationId xmlns:p14="http://schemas.microsoft.com/office/powerpoint/2010/main" val="160108537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00050" y="-32994"/>
            <a:ext cx="8362950" cy="609600"/>
          </a:xfrm>
        </p:spPr>
        <p:txBody>
          <a:bodyPr/>
          <a:lstStyle/>
          <a:p>
            <a:r>
              <a:rPr lang="en-IN" sz="3200" b="1" dirty="0">
                <a:latin typeface="Times New Roman" panose="02020603050405020304" pitchFamily="18" charset="0"/>
                <a:cs typeface="Times New Roman" panose="02020603050405020304" pitchFamily="18" charset="0"/>
              </a:rPr>
              <a:t>Common Use Cases of </a:t>
            </a:r>
            <a:r>
              <a:rPr lang="en-US" sz="3200" b="1" dirty="0">
                <a:latin typeface="Times New Roman" panose="02020603050405020304" pitchFamily="18" charset="0"/>
                <a:cs typeface="Times New Roman" panose="02020603050405020304" pitchFamily="18" charset="0"/>
              </a:rPr>
              <a:t>Intent Classification</a:t>
            </a:r>
          </a:p>
        </p:txBody>
      </p:sp>
      <p:sp>
        <p:nvSpPr>
          <p:cNvPr id="3" name="Content Placeholder 2">
            <a:extLst>
              <a:ext uri="{FF2B5EF4-FFF2-40B4-BE49-F238E27FC236}">
                <a16:creationId xmlns:a16="http://schemas.microsoft.com/office/drawing/2014/main" id="{EC089CF7-4F97-B0A1-256F-C94E09C8B83E}"/>
              </a:ext>
            </a:extLst>
          </p:cNvPr>
          <p:cNvSpPr>
            <a:spLocks noGrp="1"/>
          </p:cNvSpPr>
          <p:nvPr>
            <p:ph idx="1"/>
          </p:nvPr>
        </p:nvSpPr>
        <p:spPr>
          <a:xfrm>
            <a:off x="29066" y="574249"/>
            <a:ext cx="8763000" cy="4525963"/>
          </a:xfrm>
        </p:spPr>
        <p:txBody>
          <a:bodyPr/>
          <a:lstStyle/>
          <a:p>
            <a:pPr algn="just">
              <a:lnSpc>
                <a:spcPct val="150000"/>
              </a:lnSpc>
            </a:pPr>
            <a:r>
              <a:rPr lang="en-US" sz="2000" dirty="0">
                <a:latin typeface="Times New Roman" panose="02020603050405020304" pitchFamily="18" charset="0"/>
                <a:cs typeface="Times New Roman" panose="02020603050405020304" pitchFamily="18" charset="0"/>
              </a:rPr>
              <a:t>Intent recognition helps identify prospects with clear </a:t>
            </a:r>
            <a:r>
              <a:rPr lang="en-US" sz="2000" b="1" dirty="0">
                <a:latin typeface="Times New Roman" panose="02020603050405020304" pitchFamily="18" charset="0"/>
                <a:cs typeface="Times New Roman" panose="02020603050405020304" pitchFamily="18" charset="0"/>
              </a:rPr>
              <a:t>purchasing intent from emails or calls. </a:t>
            </a:r>
            <a:r>
              <a:rPr lang="en-US" sz="2000" dirty="0">
                <a:latin typeface="Times New Roman" panose="02020603050405020304" pitchFamily="18" charset="0"/>
                <a:cs typeface="Times New Roman" panose="02020603050405020304" pitchFamily="18" charset="0"/>
              </a:rPr>
              <a:t>Prioritizing leads based on intent, such as highly interested or needing support, can significantly impact a </a:t>
            </a:r>
            <a:r>
              <a:rPr lang="en-US" sz="2000" b="1" dirty="0">
                <a:latin typeface="Times New Roman" panose="02020603050405020304" pitchFamily="18" charset="0"/>
                <a:cs typeface="Times New Roman" panose="02020603050405020304" pitchFamily="18" charset="0"/>
              </a:rPr>
              <a:t>business's ability to scale, acquire more customers, and boost revenue.</a:t>
            </a:r>
          </a:p>
          <a:p>
            <a:pPr algn="just">
              <a:lnSpc>
                <a:spcPct val="150000"/>
              </a:lnSpc>
            </a:pPr>
            <a:r>
              <a:rPr lang="en-US" sz="2000" dirty="0">
                <a:latin typeface="Times New Roman" panose="02020603050405020304" pitchFamily="18" charset="0"/>
                <a:cs typeface="Times New Roman" panose="02020603050405020304" pitchFamily="18" charset="0"/>
              </a:rPr>
              <a:t>Businesses often have a wealth of user data from various sources like </a:t>
            </a:r>
            <a:r>
              <a:rPr lang="en-US" sz="2000" b="1" dirty="0">
                <a:latin typeface="Times New Roman" panose="02020603050405020304" pitchFamily="18" charset="0"/>
                <a:cs typeface="Times New Roman" panose="02020603050405020304" pitchFamily="18" charset="0"/>
              </a:rPr>
              <a:t>website interactions and phone logs. </a:t>
            </a:r>
            <a:r>
              <a:rPr lang="en-US" sz="2000" dirty="0">
                <a:latin typeface="Times New Roman" panose="02020603050405020304" pitchFamily="18" charset="0"/>
                <a:cs typeface="Times New Roman" panose="02020603050405020304" pitchFamily="18" charset="0"/>
              </a:rPr>
              <a:t>This data is valuable for </a:t>
            </a:r>
            <a:r>
              <a:rPr lang="en-US" sz="2000" b="1" dirty="0">
                <a:latin typeface="Times New Roman" panose="02020603050405020304" pitchFamily="18" charset="0"/>
                <a:cs typeface="Times New Roman" panose="02020603050405020304" pitchFamily="18" charset="0"/>
              </a:rPr>
              <a:t>training intent classifiers</a:t>
            </a:r>
            <a:r>
              <a:rPr lang="en-US" sz="2000" dirty="0">
                <a:latin typeface="Times New Roman" panose="02020603050405020304" pitchFamily="18" charset="0"/>
                <a:cs typeface="Times New Roman" panose="02020603050405020304" pitchFamily="18" charset="0"/>
              </a:rPr>
              <a:t>, enabling companies to automate customer support and response times. </a:t>
            </a:r>
          </a:p>
          <a:p>
            <a:pPr algn="just">
              <a:lnSpc>
                <a:spcPct val="150000"/>
              </a:lnSpc>
            </a:pPr>
            <a:r>
              <a:rPr lang="en-US" sz="2000" dirty="0">
                <a:latin typeface="Times New Roman" panose="02020603050405020304" pitchFamily="18" charset="0"/>
                <a:cs typeface="Times New Roman" panose="02020603050405020304" pitchFamily="18" charset="0"/>
              </a:rPr>
              <a:t>For example, a telephone bot can identify user intent and direct them to the right channel, reducing the need for </a:t>
            </a:r>
            <a:r>
              <a:rPr lang="en-US" sz="2000" b="1" dirty="0">
                <a:latin typeface="Times New Roman" panose="02020603050405020304" pitchFamily="18" charset="0"/>
                <a:cs typeface="Times New Roman" panose="02020603050405020304" pitchFamily="18" charset="0"/>
              </a:rPr>
              <a:t>human intervention</a:t>
            </a:r>
            <a:r>
              <a:rPr lang="en-US" sz="2000" dirty="0">
                <a:latin typeface="Times New Roman" panose="02020603050405020304" pitchFamily="18" charset="0"/>
                <a:cs typeface="Times New Roman" panose="02020603050405020304" pitchFamily="18" charset="0"/>
              </a:rPr>
              <a:t> in handling common queries. Intent recognition enables </a:t>
            </a:r>
            <a:r>
              <a:rPr lang="en-US" sz="2000" b="1" dirty="0">
                <a:latin typeface="Times New Roman" panose="02020603050405020304" pitchFamily="18" charset="0"/>
                <a:cs typeface="Times New Roman" panose="02020603050405020304" pitchFamily="18" charset="0"/>
              </a:rPr>
              <a:t>businesses to scale </a:t>
            </a:r>
            <a:r>
              <a:rPr lang="en-US" sz="2000" dirty="0">
                <a:latin typeface="Times New Roman" panose="02020603050405020304" pitchFamily="18" charset="0"/>
                <a:cs typeface="Times New Roman" panose="02020603050405020304" pitchFamily="18" charset="0"/>
              </a:rPr>
              <a:t>and efficiently meet customer needs in customer support.</a:t>
            </a:r>
          </a:p>
        </p:txBody>
      </p:sp>
    </p:spTree>
    <p:extLst>
      <p:ext uri="{BB962C8B-B14F-4D97-AF65-F5344CB8AC3E}">
        <p14:creationId xmlns:p14="http://schemas.microsoft.com/office/powerpoint/2010/main" val="355659867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00050" y="-32994"/>
            <a:ext cx="8362950" cy="609600"/>
          </a:xfrm>
        </p:spPr>
        <p:txBody>
          <a:bodyPr/>
          <a:lstStyle/>
          <a:p>
            <a:r>
              <a:rPr lang="en-IN" sz="3200" b="1" dirty="0">
                <a:latin typeface="Times New Roman" panose="02020603050405020304" pitchFamily="18" charset="0"/>
                <a:cs typeface="Times New Roman" panose="02020603050405020304" pitchFamily="18" charset="0"/>
              </a:rPr>
              <a:t>Chatbot Intent Training step</a:t>
            </a:r>
            <a:endParaRPr lang="en-US"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C089CF7-4F97-B0A1-256F-C94E09C8B83E}"/>
              </a:ext>
            </a:extLst>
          </p:cNvPr>
          <p:cNvSpPr>
            <a:spLocks noGrp="1"/>
          </p:cNvSpPr>
          <p:nvPr>
            <p:ph idx="1"/>
          </p:nvPr>
        </p:nvSpPr>
        <p:spPr>
          <a:xfrm>
            <a:off x="228600" y="685800"/>
            <a:ext cx="8686800" cy="4525963"/>
          </a:xfrm>
        </p:spPr>
        <p:txBody>
          <a:bodyPr/>
          <a:lstStyle/>
          <a:p>
            <a:pPr algn="just">
              <a:lnSpc>
                <a:spcPct val="150000"/>
              </a:lnSpc>
            </a:pPr>
            <a:endParaRPr lang="en-US" sz="2000" dirty="0">
              <a:latin typeface="Times New Roman" panose="02020603050405020304" pitchFamily="18" charset="0"/>
              <a:cs typeface="Times New Roman" panose="02020603050405020304" pitchFamily="18" charset="0"/>
            </a:endParaRPr>
          </a:p>
        </p:txBody>
      </p:sp>
      <p:pic>
        <p:nvPicPr>
          <p:cNvPr id="3074" name="Picture 2" descr="chatbot_intent_training_steps">
            <a:extLst>
              <a:ext uri="{FF2B5EF4-FFF2-40B4-BE49-F238E27FC236}">
                <a16:creationId xmlns:a16="http://schemas.microsoft.com/office/drawing/2014/main" id="{941E964F-0B47-0CC4-4720-0620CC407B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762000"/>
            <a:ext cx="7989887"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71159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390525" y="152400"/>
            <a:ext cx="8362950" cy="609600"/>
          </a:xfrm>
        </p:spPr>
        <p:txBody>
          <a:bodyPr/>
          <a:lstStyle/>
          <a:p>
            <a:r>
              <a:rPr lang="en-IN" sz="3200" b="1" dirty="0">
                <a:latin typeface="Times New Roman" panose="02020603050405020304" pitchFamily="18" charset="0"/>
                <a:cs typeface="Times New Roman" panose="02020603050405020304" pitchFamily="18" charset="0"/>
              </a:rPr>
              <a:t>Steps for Intent Classification with BERT</a:t>
            </a:r>
            <a:br>
              <a:rPr lang="en-IN" sz="3200" b="1" dirty="0">
                <a:latin typeface="Times New Roman" panose="02020603050405020304" pitchFamily="18" charset="0"/>
                <a:cs typeface="Times New Roman" panose="02020603050405020304" pitchFamily="18" charset="0"/>
              </a:rPr>
            </a:br>
            <a:endParaRPr lang="en-US"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C089CF7-4F97-B0A1-256F-C94E09C8B83E}"/>
              </a:ext>
            </a:extLst>
          </p:cNvPr>
          <p:cNvSpPr>
            <a:spLocks noGrp="1"/>
          </p:cNvSpPr>
          <p:nvPr>
            <p:ph idx="1"/>
          </p:nvPr>
        </p:nvSpPr>
        <p:spPr>
          <a:xfrm>
            <a:off x="228600" y="462699"/>
            <a:ext cx="8686800" cy="4525963"/>
          </a:xfrm>
        </p:spPr>
        <p:txBody>
          <a:bodyPr/>
          <a:lstStyle/>
          <a:p>
            <a:pPr algn="l">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Load data from csv and preprocess it for training and test</a:t>
            </a:r>
          </a:p>
          <a:p>
            <a:pPr algn="l">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Load a BERT model from TensorFlow Hub</a:t>
            </a:r>
          </a:p>
          <a:p>
            <a:pPr algn="l">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Build your own model by combining BERT with a classifier</a:t>
            </a:r>
          </a:p>
          <a:p>
            <a:pPr algn="l">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Train your own model, fine-tuning BERT as part of that</a:t>
            </a:r>
          </a:p>
          <a:p>
            <a:pPr algn="l">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Save your model and use it to recognize the intend of instructions</a:t>
            </a:r>
          </a:p>
          <a:p>
            <a:pPr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BERT and other Transformer encoder architectures have been shown to be successful on a variety of tasks in NLP (natural language processing). </a:t>
            </a:r>
          </a:p>
          <a:p>
            <a:pPr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They compute vector-space representations of natural language that are suitable for use in deep learning models.</a:t>
            </a:r>
          </a:p>
          <a:p>
            <a:pPr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BERT family of models uses the Transformer encoder architecture to process each token of input text in the full context of all tokens before and after, </a:t>
            </a:r>
            <a:r>
              <a:rPr lang="en-US" sz="2000" b="1" dirty="0">
                <a:latin typeface="Times New Roman" panose="02020603050405020304" pitchFamily="18" charset="0"/>
                <a:cs typeface="Times New Roman" panose="02020603050405020304" pitchFamily="18" charset="0"/>
              </a:rPr>
              <a:t>hence the name: Bidirectional Encoder Representations from Transformers.</a:t>
            </a:r>
          </a:p>
          <a:p>
            <a:pPr algn="just">
              <a:lnSpc>
                <a:spcPct val="150000"/>
              </a:lnSpc>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243613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390525" y="152400"/>
            <a:ext cx="8362950" cy="609600"/>
          </a:xfrm>
        </p:spPr>
        <p:txBody>
          <a:bodyPr/>
          <a:lstStyle/>
          <a:p>
            <a:br>
              <a:rPr lang="en-IN" sz="3200" b="1" dirty="0">
                <a:latin typeface="Times New Roman" panose="02020603050405020304" pitchFamily="18" charset="0"/>
                <a:cs typeface="Times New Roman" panose="02020603050405020304" pitchFamily="18" charset="0"/>
              </a:rPr>
            </a:br>
            <a:r>
              <a:rPr lang="en-IN" sz="3200" b="1" dirty="0">
                <a:latin typeface="Times New Roman" panose="02020603050405020304" pitchFamily="18" charset="0"/>
                <a:cs typeface="Times New Roman" panose="02020603050405020304" pitchFamily="18" charset="0"/>
              </a:rPr>
              <a:t>Intent Classification with BERT</a:t>
            </a:r>
            <a:br>
              <a:rPr lang="en-IN" sz="3200" b="1" dirty="0">
                <a:latin typeface="Times New Roman" panose="02020603050405020304" pitchFamily="18" charset="0"/>
                <a:cs typeface="Times New Roman" panose="02020603050405020304" pitchFamily="18" charset="0"/>
              </a:rPr>
            </a:br>
            <a:endParaRPr lang="en-US"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C089CF7-4F97-B0A1-256F-C94E09C8B83E}"/>
              </a:ext>
            </a:extLst>
          </p:cNvPr>
          <p:cNvSpPr>
            <a:spLocks noGrp="1"/>
          </p:cNvSpPr>
          <p:nvPr>
            <p:ph idx="1"/>
          </p:nvPr>
        </p:nvSpPr>
        <p:spPr>
          <a:xfrm>
            <a:off x="228600" y="747860"/>
            <a:ext cx="8686800" cy="4525963"/>
          </a:xfrm>
        </p:spPr>
        <p:txBody>
          <a:bodyPr/>
          <a:lstStyle/>
          <a:p>
            <a:pPr algn="just">
              <a:lnSpc>
                <a:spcPct val="150000"/>
              </a:lnSpc>
            </a:pPr>
            <a:r>
              <a:rPr lang="en-US" sz="2000" dirty="0">
                <a:latin typeface="Times New Roman" panose="02020603050405020304" pitchFamily="18" charset="0"/>
                <a:cs typeface="Times New Roman" panose="02020603050405020304" pitchFamily="18" charset="0"/>
                <a:hlinkClick r:id="rId2"/>
              </a:rPr>
              <a:t>https://hannibunny.github.io/mlbook/transformer/intent_classification_with_bert.html</a:t>
            </a:r>
            <a:endParaRPr lang="en-US" sz="2000" dirty="0">
              <a:latin typeface="Times New Roman" panose="02020603050405020304" pitchFamily="18" charset="0"/>
              <a:cs typeface="Times New Roman" panose="02020603050405020304" pitchFamily="18" charset="0"/>
            </a:endParaRPr>
          </a:p>
          <a:p>
            <a:pPr algn="just">
              <a:lnSpc>
                <a:spcPct val="150000"/>
              </a:lnSpc>
            </a:pPr>
            <a:endParaRPr lang="en-US" sz="2000" dirty="0">
              <a:latin typeface="Times New Roman" panose="02020603050405020304" pitchFamily="18" charset="0"/>
              <a:cs typeface="Times New Roman" panose="02020603050405020304" pitchFamily="18" charset="0"/>
            </a:endParaRPr>
          </a:p>
          <a:p>
            <a:pPr algn="just">
              <a:lnSpc>
                <a:spcPct val="150000"/>
              </a:lnSpc>
            </a:pP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hlinkClick r:id="rId3"/>
              </a:rPr>
              <a:t>https://medium.com/holler-developers/intent-detection-using-sequence-models-ddae9cd861ee</a:t>
            </a:r>
            <a:endParaRPr lang="en-US" sz="2000" dirty="0">
              <a:latin typeface="Times New Roman" panose="02020603050405020304" pitchFamily="18" charset="0"/>
              <a:cs typeface="Times New Roman" panose="02020603050405020304" pitchFamily="18" charset="0"/>
            </a:endParaRPr>
          </a:p>
          <a:p>
            <a:pPr algn="just">
              <a:lnSpc>
                <a:spcPct val="150000"/>
              </a:lnSpc>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95550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838200" y="2693987"/>
            <a:ext cx="7772400" cy="1470025"/>
          </a:xfrm>
        </p:spPr>
        <p:txBody>
          <a:bodyPr vert="horz" wrap="square" lIns="91440" tIns="45720" rIns="91440" bIns="45720" anchor="ctr" anchorCtr="0"/>
          <a:lstStyle/>
          <a:p>
            <a:pPr eaLnBrk="1" hangingPunct="1"/>
            <a:r>
              <a:rPr lang="en-IN" b="1" dirty="0">
                <a:latin typeface="Times New Roman" panose="02020603050405020304" pitchFamily="18" charset="0"/>
                <a:cs typeface="Times New Roman" panose="02020603050405020304" pitchFamily="18" charset="0"/>
              </a:rPr>
              <a:t>Paraphrase Extraction</a:t>
            </a:r>
            <a:br>
              <a:rPr lang="en-US" b="1" dirty="0">
                <a:latin typeface="Times New Roman" panose="02020603050405020304" pitchFamily="18" charset="0"/>
                <a:cs typeface="Times New Roman" panose="02020603050405020304" pitchFamily="18" charset="0"/>
              </a:rPr>
            </a:br>
            <a:endParaRPr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86264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81859" y="-4713"/>
            <a:ext cx="8780282" cy="609600"/>
          </a:xfrm>
        </p:spPr>
        <p:txBody>
          <a:bodyPr/>
          <a:lstStyle/>
          <a:p>
            <a:r>
              <a:rPr lang="en-US" sz="3200" b="1" dirty="0">
                <a:latin typeface="Times New Roman" panose="02020603050405020304" pitchFamily="18" charset="0"/>
                <a:cs typeface="Times New Roman" panose="02020603050405020304" pitchFamily="18" charset="0"/>
              </a:rPr>
              <a:t>What is paraphrase?</a:t>
            </a:r>
            <a:endParaRPr lang="en-IN" sz="3200" b="1"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0DC855-5241-F8CC-1C4A-14F1110FA13E}"/>
              </a:ext>
            </a:extLst>
          </p:cNvPr>
          <p:cNvSpPr>
            <a:spLocks noGrp="1"/>
          </p:cNvSpPr>
          <p:nvPr>
            <p:ph idx="1"/>
          </p:nvPr>
        </p:nvSpPr>
        <p:spPr>
          <a:xfrm>
            <a:off x="181859" y="603316"/>
            <a:ext cx="8611385" cy="5287963"/>
          </a:xfrm>
        </p:spPr>
        <p:txBody>
          <a:bodyPr/>
          <a:lstStyle/>
          <a:p>
            <a:pPr algn="just">
              <a:lnSpc>
                <a:spcPct val="200000"/>
              </a:lnSpc>
            </a:pPr>
            <a:r>
              <a:rPr lang="en-US" sz="2000" dirty="0">
                <a:latin typeface="Times New Roman" panose="02020603050405020304" pitchFamily="18" charset="0"/>
                <a:cs typeface="Times New Roman" panose="02020603050405020304" pitchFamily="18" charset="0"/>
              </a:rPr>
              <a:t>Paraphrase is just an alternative representation of the same meaning.</a:t>
            </a:r>
          </a:p>
          <a:p>
            <a:pPr algn="just">
              <a:lnSpc>
                <a:spcPct val="200000"/>
              </a:lnSpc>
            </a:pPr>
            <a:r>
              <a:rPr lang="en-US" sz="2000" dirty="0">
                <a:latin typeface="Times New Roman" panose="02020603050405020304" pitchFamily="18" charset="0"/>
                <a:cs typeface="Times New Roman" panose="02020603050405020304" pitchFamily="18" charset="0"/>
              </a:rPr>
              <a:t>A paraphrase is a </a:t>
            </a:r>
            <a:r>
              <a:rPr lang="en-US" sz="2000" b="1" dirty="0">
                <a:latin typeface="Times New Roman" panose="02020603050405020304" pitchFamily="18" charset="0"/>
                <a:cs typeface="Times New Roman" panose="02020603050405020304" pitchFamily="18" charset="0"/>
              </a:rPr>
              <a:t>restatement or rewording of a text or statement</a:t>
            </a:r>
            <a:r>
              <a:rPr lang="en-US" sz="2000" dirty="0">
                <a:latin typeface="Times New Roman" panose="02020603050405020304" pitchFamily="18" charset="0"/>
                <a:cs typeface="Times New Roman" panose="02020603050405020304" pitchFamily="18" charset="0"/>
              </a:rPr>
              <a:t>, often with the goal of </a:t>
            </a:r>
            <a:r>
              <a:rPr lang="en-US" sz="2000" b="1" dirty="0">
                <a:latin typeface="Times New Roman" panose="02020603050405020304" pitchFamily="18" charset="0"/>
                <a:cs typeface="Times New Roman" panose="02020603050405020304" pitchFamily="18" charset="0"/>
              </a:rPr>
              <a:t>conveying the original message </a:t>
            </a:r>
            <a:r>
              <a:rPr lang="en-US" sz="2000" dirty="0">
                <a:latin typeface="Times New Roman" panose="02020603050405020304" pitchFamily="18" charset="0"/>
                <a:cs typeface="Times New Roman" panose="02020603050405020304" pitchFamily="18" charset="0"/>
              </a:rPr>
              <a:t>or idea in different words or language while </a:t>
            </a:r>
            <a:r>
              <a:rPr lang="en-US" sz="2000" b="1" dirty="0">
                <a:latin typeface="Times New Roman" panose="02020603050405020304" pitchFamily="18" charset="0"/>
                <a:cs typeface="Times New Roman" panose="02020603050405020304" pitchFamily="18" charset="0"/>
              </a:rPr>
              <a:t>preserving its meaning. </a:t>
            </a:r>
          </a:p>
          <a:p>
            <a:pPr algn="just">
              <a:lnSpc>
                <a:spcPct val="200000"/>
              </a:lnSpc>
            </a:pPr>
            <a:r>
              <a:rPr lang="en-US" sz="2000" dirty="0">
                <a:latin typeface="Times New Roman" panose="02020603050405020304" pitchFamily="18" charset="0"/>
                <a:cs typeface="Times New Roman" panose="02020603050405020304" pitchFamily="18" charset="0"/>
              </a:rPr>
              <a:t>Two sentences are paraphrases if their meanings are </a:t>
            </a:r>
            <a:r>
              <a:rPr lang="en-US" sz="2000" b="1" dirty="0">
                <a:latin typeface="Times New Roman" panose="02020603050405020304" pitchFamily="18" charset="0"/>
                <a:cs typeface="Times New Roman" panose="02020603050405020304" pitchFamily="18" charset="0"/>
              </a:rPr>
              <a:t>equivalent</a:t>
            </a:r>
            <a:r>
              <a:rPr lang="en-US" sz="2000" dirty="0">
                <a:latin typeface="Times New Roman" panose="02020603050405020304" pitchFamily="18" charset="0"/>
                <a:cs typeface="Times New Roman" panose="02020603050405020304" pitchFamily="18" charset="0"/>
              </a:rPr>
              <a:t> but their words and syntax are </a:t>
            </a:r>
            <a:r>
              <a:rPr lang="en-US" sz="2000" b="1" dirty="0">
                <a:latin typeface="Times New Roman" panose="02020603050405020304" pitchFamily="18" charset="0"/>
                <a:cs typeface="Times New Roman" panose="02020603050405020304" pitchFamily="18" charset="0"/>
              </a:rPr>
              <a:t>different.</a:t>
            </a:r>
          </a:p>
          <a:p>
            <a:pPr algn="just">
              <a:lnSpc>
                <a:spcPct val="200000"/>
              </a:lnSpc>
            </a:pPr>
            <a:r>
              <a:rPr lang="en-US" sz="2000" dirty="0">
                <a:latin typeface="Times New Roman" panose="02020603050405020304" pitchFamily="18" charset="0"/>
                <a:cs typeface="Times New Roman" panose="02020603050405020304" pitchFamily="18" charset="0"/>
              </a:rPr>
              <a:t>For instance:</a:t>
            </a:r>
          </a:p>
          <a:p>
            <a:pPr lvl="1"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Original Sentence 1: "John wrote a letter to Mary."</a:t>
            </a:r>
          </a:p>
          <a:p>
            <a:pPr lvl="1"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Original Sentence 2: "A dog bit John."</a:t>
            </a:r>
          </a:p>
          <a:p>
            <a:pPr lvl="1" algn="just"/>
            <a:r>
              <a:rPr lang="en-US" sz="1800" dirty="0">
                <a:latin typeface="Times New Roman" panose="02020603050405020304" pitchFamily="18" charset="0"/>
                <a:cs typeface="Times New Roman" panose="02020603050405020304" pitchFamily="18" charset="0"/>
              </a:rPr>
              <a:t>Paraphrased Sentence 1: "John wrote Mary a letter." </a:t>
            </a:r>
          </a:p>
          <a:p>
            <a:pPr lvl="1" algn="just"/>
            <a:r>
              <a:rPr lang="en-US" sz="1800" dirty="0">
                <a:latin typeface="Times New Roman" panose="02020603050405020304" pitchFamily="18" charset="0"/>
                <a:cs typeface="Times New Roman" panose="02020603050405020304" pitchFamily="18" charset="0"/>
              </a:rPr>
              <a:t>Paraphrased Sentence 2: "John was bitten by a dog."</a:t>
            </a:r>
          </a:p>
        </p:txBody>
      </p:sp>
    </p:spTree>
    <p:extLst>
      <p:ext uri="{BB962C8B-B14F-4D97-AF65-F5344CB8AC3E}">
        <p14:creationId xmlns:p14="http://schemas.microsoft.com/office/powerpoint/2010/main" val="2006098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76200"/>
            <a:ext cx="8229600" cy="609600"/>
          </a:xfrm>
        </p:spPr>
        <p:txBody>
          <a:bodyPr/>
          <a:lstStyle/>
          <a:p>
            <a:br>
              <a:rPr lang="en-IN" b="1" dirty="0">
                <a:latin typeface="Times New Roman" panose="02020603050405020304" pitchFamily="18" charset="0"/>
                <a:cs typeface="Times New Roman" panose="02020603050405020304" pitchFamily="18" charset="0"/>
              </a:rPr>
            </a:br>
            <a:r>
              <a:rPr lang="en-IN" b="1" dirty="0">
                <a:latin typeface="Times New Roman" panose="02020603050405020304" pitchFamily="18" charset="0"/>
                <a:cs typeface="Times New Roman" panose="02020603050405020304" pitchFamily="18" charset="0"/>
              </a:rPr>
              <a:t>Types of </a:t>
            </a:r>
            <a:r>
              <a:rPr lang="en-US" b="1" dirty="0">
                <a:latin typeface="Times New Roman" panose="02020603050405020304" pitchFamily="18" charset="0"/>
                <a:cs typeface="Times New Roman" panose="02020603050405020304" pitchFamily="18" charset="0"/>
              </a:rPr>
              <a:t>Antonymy</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838200"/>
            <a:ext cx="8686800" cy="6117213"/>
          </a:xfrm>
        </p:spPr>
        <p:txBody>
          <a:bodyPr/>
          <a:lstStyle/>
          <a:p>
            <a:pPr marL="457200" indent="-457200" algn="just">
              <a:lnSpc>
                <a:spcPct val="150000"/>
              </a:lnSpc>
              <a:buFont typeface="+mj-lt"/>
              <a:buAutoNum type="arabicParenR" startAt="3"/>
            </a:pPr>
            <a:r>
              <a:rPr lang="en-IN" sz="2200" b="1" dirty="0">
                <a:latin typeface="Times New Roman" panose="02020603050405020304" pitchFamily="18" charset="0"/>
                <a:cs typeface="Times New Roman" panose="02020603050405020304" pitchFamily="18" charset="0"/>
              </a:rPr>
              <a:t>Gradable or Scalar Antonyms:</a:t>
            </a:r>
            <a:endParaRPr lang="en-US" sz="2200" b="1" dirty="0">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Gradable or scalar antonyms are pairs of words that contrast with respect to the </a:t>
            </a:r>
            <a:r>
              <a:rPr lang="en-US" sz="2200" b="1" dirty="0">
                <a:latin typeface="Times New Roman" panose="02020603050405020304" pitchFamily="18" charset="0"/>
                <a:cs typeface="Times New Roman" panose="02020603050405020304" pitchFamily="18" charset="0"/>
              </a:rPr>
              <a:t>degree or </a:t>
            </a:r>
            <a:r>
              <a:rPr lang="en-US" sz="2200" b="1" dirty="0" err="1">
                <a:latin typeface="Times New Roman" panose="02020603050405020304" pitchFamily="18" charset="0"/>
                <a:cs typeface="Times New Roman" panose="02020603050405020304" pitchFamily="18" charset="0"/>
              </a:rPr>
              <a:t>rangeof</a:t>
            </a:r>
            <a:r>
              <a:rPr lang="en-US" sz="2200" b="1" dirty="0">
                <a:latin typeface="Times New Roman" panose="02020603050405020304" pitchFamily="18" charset="0"/>
                <a:cs typeface="Times New Roman" panose="02020603050405020304" pitchFamily="18" charset="0"/>
              </a:rPr>
              <a:t> a particular semantic property.</a:t>
            </a:r>
          </a:p>
          <a:p>
            <a:pPr algn="just">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Each term represents an endpoint or extreme on a scale, and </a:t>
            </a:r>
            <a:r>
              <a:rPr lang="en-US" sz="2200" b="1" dirty="0">
                <a:latin typeface="Times New Roman" panose="02020603050405020304" pitchFamily="18" charset="0"/>
                <a:cs typeface="Times New Roman" panose="02020603050405020304" pitchFamily="18" charset="0"/>
              </a:rPr>
              <a:t>there can be intermediate points between them</a:t>
            </a:r>
            <a:r>
              <a:rPr lang="en-US" sz="2200" dirty="0">
                <a:latin typeface="Times New Roman" panose="02020603050405020304" pitchFamily="18" charset="0"/>
                <a:cs typeface="Times New Roman" panose="02020603050405020304" pitchFamily="18" charset="0"/>
              </a:rPr>
              <a:t>, allowing for a middle ground.</a:t>
            </a:r>
          </a:p>
          <a:p>
            <a:pPr algn="just">
              <a:lnSpc>
                <a:spcPct val="150000"/>
              </a:lnSpc>
              <a:buFont typeface="Arial" panose="020B0604020202020204" pitchFamily="34" charset="0"/>
              <a:buChar char="•"/>
            </a:pPr>
            <a:r>
              <a:rPr lang="en-US" sz="2200" b="1" dirty="0">
                <a:latin typeface="Times New Roman" panose="02020603050405020304" pitchFamily="18" charset="0"/>
                <a:cs typeface="Times New Roman" panose="02020603050405020304" pitchFamily="18" charset="0"/>
              </a:rPr>
              <a:t>Examples</a:t>
            </a:r>
            <a:r>
              <a:rPr lang="en-US" sz="2200" dirty="0">
                <a:latin typeface="Times New Roman" panose="02020603050405020304" pitchFamily="18" charset="0"/>
                <a:cs typeface="Times New Roman" panose="02020603050405020304" pitchFamily="18" charset="0"/>
              </a:rPr>
              <a:t> include hot/cold, big/small, tall/short, good/bad, strong/weak, beautiful/ugly, happy/sad, fast/slow.</a:t>
            </a:r>
          </a:p>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a:p>
            <a:pPr marL="0" indent="0" algn="just">
              <a:lnSpc>
                <a:spcPct val="150000"/>
              </a:lnSpc>
              <a:buNone/>
            </a:pP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023928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81859" y="-4713"/>
            <a:ext cx="8780282" cy="609600"/>
          </a:xfrm>
        </p:spPr>
        <p:txBody>
          <a:bodyPr/>
          <a:lstStyle/>
          <a:p>
            <a:r>
              <a:rPr lang="en-US" sz="3200" b="1" dirty="0">
                <a:latin typeface="Times New Roman" panose="02020603050405020304" pitchFamily="18" charset="0"/>
                <a:cs typeface="Times New Roman" panose="02020603050405020304" pitchFamily="18" charset="0"/>
              </a:rPr>
              <a:t>Types of paraphrase</a:t>
            </a:r>
            <a:endParaRPr lang="en-IN" sz="3200" b="1"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0DC855-5241-F8CC-1C4A-14F1110FA13E}"/>
              </a:ext>
            </a:extLst>
          </p:cNvPr>
          <p:cNvSpPr>
            <a:spLocks noGrp="1"/>
          </p:cNvSpPr>
          <p:nvPr>
            <p:ph idx="1"/>
          </p:nvPr>
        </p:nvSpPr>
        <p:spPr>
          <a:xfrm>
            <a:off x="181859" y="603316"/>
            <a:ext cx="8611385" cy="5287963"/>
          </a:xfrm>
        </p:spPr>
        <p:txBody>
          <a:bodyPr/>
          <a:lstStyle/>
          <a:p>
            <a:pPr algn="jus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Surface Paraphrases</a:t>
            </a:r>
          </a:p>
          <a:p>
            <a:pPr marL="742950" lvl="1"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Lexical level</a:t>
            </a:r>
          </a:p>
          <a:p>
            <a:pPr marL="1143000" lvl="2" indent="-2286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Example - solve and resolve</a:t>
            </a:r>
          </a:p>
          <a:p>
            <a:pPr marL="742950" lvl="1"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Phrase level</a:t>
            </a:r>
          </a:p>
          <a:p>
            <a:pPr marL="1143000" lvl="2" indent="-2286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Example - look after and take care of</a:t>
            </a:r>
          </a:p>
          <a:p>
            <a:pPr marL="742950" lvl="1"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Sentence level</a:t>
            </a:r>
          </a:p>
          <a:p>
            <a:pPr marL="1143000" lvl="2" indent="-2286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Example - The table was set up in the carriage shed and The table was laid under the cart-shed</a:t>
            </a:r>
          </a:p>
          <a:p>
            <a:pPr marL="742950" lvl="1"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Discourse level – Group of sentence</a:t>
            </a:r>
          </a:p>
          <a:p>
            <a:pPr algn="just">
              <a:lnSpc>
                <a:spcPct val="200000"/>
              </a:lnSpc>
            </a:pPr>
            <a:r>
              <a:rPr lang="en-IN" sz="2000" b="1" dirty="0">
                <a:latin typeface="Times New Roman" panose="02020603050405020304" pitchFamily="18" charset="0"/>
                <a:cs typeface="Times New Roman" panose="02020603050405020304" pitchFamily="18" charset="0"/>
              </a:rPr>
              <a:t>Structural paraphrases</a:t>
            </a:r>
          </a:p>
          <a:p>
            <a:pPr algn="l">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Pattern level</a:t>
            </a:r>
          </a:p>
          <a:p>
            <a:pPr marL="742950" lvl="1" indent="-285750" algn="l">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Example - [X] considers [Y] and [X] takes [Y] into consideration</a:t>
            </a:r>
          </a:p>
          <a:p>
            <a:pPr algn="l">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Collocation level</a:t>
            </a:r>
          </a:p>
          <a:p>
            <a:pPr marL="742950" lvl="1" indent="-285750" algn="l">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Example - (turn on, OBJ </a:t>
            </a:r>
            <a:r>
              <a:rPr lang="en-US" sz="2000" dirty="0" err="1">
                <a:latin typeface="Times New Roman" panose="02020603050405020304" pitchFamily="18" charset="0"/>
                <a:cs typeface="Times New Roman" panose="02020603050405020304" pitchFamily="18" charset="0"/>
              </a:rPr>
              <a:t>ligth</a:t>
            </a:r>
            <a:r>
              <a:rPr lang="en-US" sz="2000" dirty="0">
                <a:latin typeface="Times New Roman" panose="02020603050405020304" pitchFamily="18" charset="0"/>
                <a:cs typeface="Times New Roman" panose="02020603050405020304" pitchFamily="18" charset="0"/>
              </a:rPr>
              <a:t>) and (switch on, OBJ light)</a:t>
            </a:r>
          </a:p>
          <a:p>
            <a:pPr algn="just">
              <a:lnSpc>
                <a:spcPct val="200000"/>
              </a:lnSpc>
            </a:pPr>
            <a:endParaRPr lang="en-IN" sz="2000" dirty="0">
              <a:latin typeface="Times New Roman" panose="02020603050405020304" pitchFamily="18" charset="0"/>
              <a:cs typeface="Times New Roman" panose="02020603050405020304" pitchFamily="18" charset="0"/>
            </a:endParaRPr>
          </a:p>
          <a:p>
            <a:pPr algn="just">
              <a:lnSpc>
                <a:spcPct val="200000"/>
              </a:lnSpc>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009423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211318" y="152400"/>
            <a:ext cx="8780282" cy="609600"/>
          </a:xfrm>
        </p:spPr>
        <p:txBody>
          <a:bodyPr/>
          <a:lstStyle/>
          <a:p>
            <a:r>
              <a:rPr lang="en-US" sz="3200" b="1" dirty="0">
                <a:latin typeface="Times New Roman" panose="02020603050405020304" pitchFamily="18" charset="0"/>
                <a:cs typeface="Times New Roman" panose="02020603050405020304" pitchFamily="18" charset="0"/>
              </a:rPr>
              <a:t>Paraphrase Extraction / Generation</a:t>
            </a:r>
            <a:endParaRPr lang="en-IN" sz="3200" b="1"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0DC855-5241-F8CC-1C4A-14F1110FA13E}"/>
              </a:ext>
            </a:extLst>
          </p:cNvPr>
          <p:cNvSpPr>
            <a:spLocks noGrp="1"/>
          </p:cNvSpPr>
          <p:nvPr>
            <p:ph idx="1"/>
          </p:nvPr>
        </p:nvSpPr>
        <p:spPr>
          <a:xfrm>
            <a:off x="211318" y="791066"/>
            <a:ext cx="8611385" cy="5287963"/>
          </a:xfrm>
        </p:spPr>
        <p:txBody>
          <a:bodyPr/>
          <a:lstStyle/>
          <a:p>
            <a:pPr algn="just">
              <a:lnSpc>
                <a:spcPct val="150000"/>
              </a:lnSpc>
            </a:pPr>
            <a:r>
              <a:rPr lang="en-US" sz="2000" dirty="0">
                <a:latin typeface="Times New Roman" panose="02020603050405020304" pitchFamily="18" charset="0"/>
                <a:cs typeface="Times New Roman" panose="02020603050405020304" pitchFamily="18" charset="0"/>
              </a:rPr>
              <a:t>Paraphrase extraction involves </a:t>
            </a:r>
            <a:r>
              <a:rPr lang="en-US" sz="2000" b="1" dirty="0">
                <a:latin typeface="Times New Roman" panose="02020603050405020304" pitchFamily="18" charset="0"/>
                <a:cs typeface="Times New Roman" panose="02020603050405020304" pitchFamily="18" charset="0"/>
              </a:rPr>
              <a:t>identifying and extractin</a:t>
            </a:r>
            <a:r>
              <a:rPr lang="en-US" sz="2000" dirty="0">
                <a:latin typeface="Times New Roman" panose="02020603050405020304" pitchFamily="18" charset="0"/>
                <a:cs typeface="Times New Roman" panose="02020603050405020304" pitchFamily="18" charset="0"/>
              </a:rPr>
              <a:t>g pairs or sets of sentences or phrases from a text corpus that convey similar or equivalent meanings. The goal is to find different expressions or ways of saying the same thing within a given body of text.</a:t>
            </a:r>
          </a:p>
          <a:p>
            <a:pPr algn="just">
              <a:lnSpc>
                <a:spcPct val="150000"/>
              </a:lnSpc>
            </a:pPr>
            <a:r>
              <a:rPr lang="en-US" sz="2000" dirty="0">
                <a:latin typeface="Times New Roman" panose="02020603050405020304" pitchFamily="18" charset="0"/>
                <a:cs typeface="Times New Roman" panose="02020603050405020304" pitchFamily="18" charset="0"/>
              </a:rPr>
              <a:t>Paraphrase extraction is valuable in various NLP applications, including information retrieval, question answering, text summarization, and machine translation. </a:t>
            </a:r>
          </a:p>
          <a:p>
            <a:pPr algn="just">
              <a:lnSpc>
                <a:spcPct val="150000"/>
              </a:lnSpc>
            </a:pPr>
            <a:r>
              <a:rPr lang="en-US" sz="2000" dirty="0">
                <a:latin typeface="Times New Roman" panose="02020603050405020304" pitchFamily="18" charset="0"/>
                <a:cs typeface="Times New Roman" panose="02020603050405020304" pitchFamily="18" charset="0"/>
              </a:rPr>
              <a:t>In essence, paraphrase extraction aims to find and catalog different formulations of the same concept or idea within a text dataset. These extracted paraphrases can then be used to enhance the performance of various language processing tasks.</a:t>
            </a:r>
          </a:p>
          <a:p>
            <a:pPr algn="just">
              <a:lnSpc>
                <a:spcPct val="150000"/>
              </a:lnSpc>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021621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211318" y="152400"/>
            <a:ext cx="8932682" cy="609600"/>
          </a:xfrm>
        </p:spPr>
        <p:txBody>
          <a:bodyPr/>
          <a:lstStyle/>
          <a:p>
            <a:r>
              <a:rPr lang="en-US" sz="3200" b="1" dirty="0">
                <a:latin typeface="Times New Roman" panose="02020603050405020304" pitchFamily="18" charset="0"/>
                <a:cs typeface="Times New Roman" panose="02020603050405020304" pitchFamily="18" charset="0"/>
              </a:rPr>
              <a:t>How is Paraphrase Extraction / Generation done?</a:t>
            </a:r>
            <a:endParaRPr lang="en-IN" sz="3200" b="1"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0DC855-5241-F8CC-1C4A-14F1110FA13E}"/>
              </a:ext>
            </a:extLst>
          </p:cNvPr>
          <p:cNvSpPr>
            <a:spLocks noGrp="1"/>
          </p:cNvSpPr>
          <p:nvPr>
            <p:ph idx="1"/>
          </p:nvPr>
        </p:nvSpPr>
        <p:spPr>
          <a:xfrm>
            <a:off x="211318" y="791066"/>
            <a:ext cx="8611385" cy="5287963"/>
          </a:xfrm>
        </p:spPr>
        <p:txBody>
          <a:bodyPr/>
          <a:lstStyle/>
          <a:p>
            <a:pPr algn="just">
              <a:lnSpc>
                <a:spcPct val="150000"/>
              </a:lnSpc>
            </a:pPr>
            <a:r>
              <a:rPr lang="en-US" sz="2000" dirty="0">
                <a:latin typeface="Times New Roman" panose="02020603050405020304" pitchFamily="18" charset="0"/>
                <a:cs typeface="Times New Roman" panose="02020603050405020304" pitchFamily="18" charset="0"/>
              </a:rPr>
              <a:t>Paraphrase Generation is the process of presenting and conveying information of original sentence/phrase in alternative words and order, which may be performed through two main methods:</a:t>
            </a:r>
          </a:p>
          <a:p>
            <a:pPr algn="just">
              <a:lnSpc>
                <a:spcPct val="150000"/>
              </a:lnSpc>
            </a:pPr>
            <a:r>
              <a:rPr lang="en-US" sz="2000" b="1" dirty="0">
                <a:latin typeface="Times New Roman" panose="02020603050405020304" pitchFamily="18" charset="0"/>
                <a:cs typeface="Times New Roman" panose="02020603050405020304" pitchFamily="18" charset="0"/>
              </a:rPr>
              <a:t>Rule-based model: </a:t>
            </a:r>
            <a:r>
              <a:rPr lang="en-US" sz="2000" dirty="0">
                <a:latin typeface="Times New Roman" panose="02020603050405020304" pitchFamily="18" charset="0"/>
                <a:cs typeface="Times New Roman" panose="02020603050405020304" pitchFamily="18" charset="0"/>
              </a:rPr>
              <a:t>in which rules are created manually to transform original text into semantically equivalent text or paraphrases (e.g. </a:t>
            </a:r>
            <a:r>
              <a:rPr lang="en-US" sz="2000" dirty="0" err="1">
                <a:latin typeface="Times New Roman" panose="02020603050405020304" pitchFamily="18" charset="0"/>
                <a:cs typeface="Times New Roman" panose="02020603050405020304" pitchFamily="18" charset="0"/>
              </a:rPr>
              <a:t>WordNets</a:t>
            </a:r>
            <a:r>
              <a:rPr lang="en-US" sz="2000" dirty="0">
                <a:latin typeface="Times New Roman" panose="02020603050405020304" pitchFamily="18" charset="0"/>
                <a:cs typeface="Times New Roman" panose="02020603050405020304" pitchFamily="18" charset="0"/>
              </a:rPr>
              <a:t> or thesaurus for replacing words in the original text with their synonyms). This may also include changing active voice into passive, adding or deleting function words, co-reference substitution, or changing part-of-speech, among others.</a:t>
            </a:r>
          </a:p>
          <a:p>
            <a:pPr algn="just">
              <a:lnSpc>
                <a:spcPct val="150000"/>
              </a:lnSpc>
            </a:pPr>
            <a:r>
              <a:rPr lang="en-US" sz="2000" dirty="0">
                <a:latin typeface="Times New Roman" panose="02020603050405020304" pitchFamily="18" charset="0"/>
                <a:cs typeface="Times New Roman" panose="02020603050405020304" pitchFamily="18" charset="0"/>
              </a:rPr>
              <a:t>rule-based, which involves manually creating rules to transform the original text into equivalent semantic versions.</a:t>
            </a:r>
          </a:p>
          <a:p>
            <a:pPr algn="just">
              <a:lnSpc>
                <a:spcPct val="150000"/>
              </a:lnSpc>
            </a:pPr>
            <a:endParaRPr lang="en-US" sz="2000" dirty="0">
              <a:latin typeface="Times New Roman" panose="02020603050405020304" pitchFamily="18" charset="0"/>
              <a:cs typeface="Times New Roman" panose="02020603050405020304" pitchFamily="18" charset="0"/>
            </a:endParaRPr>
          </a:p>
          <a:p>
            <a:pPr algn="just">
              <a:lnSpc>
                <a:spcPct val="150000"/>
              </a:lnSpc>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491106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211318" y="152400"/>
            <a:ext cx="8932682" cy="609600"/>
          </a:xfrm>
        </p:spPr>
        <p:txBody>
          <a:bodyPr/>
          <a:lstStyle/>
          <a:p>
            <a:r>
              <a:rPr lang="en-US" sz="3200" b="1" dirty="0">
                <a:latin typeface="Times New Roman" panose="02020603050405020304" pitchFamily="18" charset="0"/>
                <a:cs typeface="Times New Roman" panose="02020603050405020304" pitchFamily="18" charset="0"/>
              </a:rPr>
              <a:t>How is Paraphrase Extraction / Generation done?</a:t>
            </a:r>
            <a:endParaRPr lang="en-IN" sz="3200" b="1"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0DC855-5241-F8CC-1C4A-14F1110FA13E}"/>
              </a:ext>
            </a:extLst>
          </p:cNvPr>
          <p:cNvSpPr>
            <a:spLocks noGrp="1"/>
          </p:cNvSpPr>
          <p:nvPr>
            <p:ph idx="1"/>
          </p:nvPr>
        </p:nvSpPr>
        <p:spPr>
          <a:xfrm>
            <a:off x="211318" y="791066"/>
            <a:ext cx="8611385" cy="5287963"/>
          </a:xfrm>
        </p:spPr>
        <p:txBody>
          <a:bodyPr/>
          <a:lstStyle/>
          <a:p>
            <a:pPr marL="0" indent="0" algn="just">
              <a:lnSpc>
                <a:spcPct val="150000"/>
              </a:lnSpc>
              <a:buNone/>
            </a:pPr>
            <a:r>
              <a:rPr lang="en-US" sz="2000" b="1" dirty="0">
                <a:latin typeface="Times New Roman" panose="02020603050405020304" pitchFamily="18" charset="0"/>
                <a:cs typeface="Times New Roman" panose="02020603050405020304" pitchFamily="18" charset="0"/>
              </a:rPr>
              <a:t>2. Machine Learning based model: </a:t>
            </a:r>
            <a:r>
              <a:rPr lang="en-US" sz="2000" dirty="0">
                <a:latin typeface="Times New Roman" panose="02020603050405020304" pitchFamily="18" charset="0"/>
                <a:cs typeface="Times New Roman" panose="02020603050405020304" pitchFamily="18" charset="0"/>
              </a:rPr>
              <a:t>where paraphrases are created automatically from the data. </a:t>
            </a:r>
          </a:p>
          <a:p>
            <a:pPr algn="just">
              <a:lnSpc>
                <a:spcPct val="150000"/>
              </a:lnSpc>
            </a:pPr>
            <a:r>
              <a:rPr lang="en-US" sz="2000" b="1" dirty="0">
                <a:latin typeface="Times New Roman" panose="02020603050405020304" pitchFamily="18" charset="0"/>
                <a:cs typeface="Times New Roman" panose="02020603050405020304" pitchFamily="18" charset="0"/>
              </a:rPr>
              <a:t>Deep Learning and Generative Adversarial Networks </a:t>
            </a:r>
            <a:r>
              <a:rPr lang="en-US" sz="2000" dirty="0">
                <a:latin typeface="Times New Roman" panose="02020603050405020304" pitchFamily="18" charset="0"/>
                <a:cs typeface="Times New Roman" panose="02020603050405020304" pitchFamily="18" charset="0"/>
              </a:rPr>
              <a:t>(GANs), as well as </a:t>
            </a:r>
            <a:r>
              <a:rPr lang="en-US" sz="2000" b="1" dirty="0">
                <a:latin typeface="Times New Roman" panose="02020603050405020304" pitchFamily="18" charset="0"/>
                <a:cs typeface="Times New Roman" panose="02020603050405020304" pitchFamily="18" charset="0"/>
              </a:rPr>
              <a:t>Reinforcement Learning models </a:t>
            </a:r>
            <a:r>
              <a:rPr lang="en-US" sz="2000" dirty="0">
                <a:latin typeface="Times New Roman" panose="02020603050405020304" pitchFamily="18" charset="0"/>
                <a:cs typeface="Times New Roman" panose="02020603050405020304" pitchFamily="18" charset="0"/>
              </a:rPr>
              <a:t>are only examples of the techniques used for automatic paraphrasing. </a:t>
            </a:r>
          </a:p>
          <a:p>
            <a:pPr algn="just">
              <a:lnSpc>
                <a:spcPct val="150000"/>
              </a:lnSpc>
            </a:pPr>
            <a:r>
              <a:rPr lang="en-US" sz="2000" dirty="0">
                <a:latin typeface="Times New Roman" panose="02020603050405020304" pitchFamily="18" charset="0"/>
                <a:cs typeface="Times New Roman" panose="02020603050405020304" pitchFamily="18" charset="0"/>
              </a:rPr>
              <a:t>In fact, paraphrasing can even be treated as a language translation challenge, often performed using a bilingual corpus pivoting back and forth.</a:t>
            </a:r>
          </a:p>
          <a:p>
            <a:pPr algn="just">
              <a:lnSpc>
                <a:spcPct val="150000"/>
              </a:lnSpc>
            </a:pPr>
            <a:r>
              <a:rPr lang="en-US" sz="2000" dirty="0">
                <a:latin typeface="Times New Roman" panose="02020603050405020304" pitchFamily="18" charset="0"/>
                <a:cs typeface="Times New Roman" panose="02020603050405020304" pitchFamily="18" charset="0"/>
              </a:rPr>
              <a:t>But, everything changed since the creation of </a:t>
            </a:r>
            <a:r>
              <a:rPr lang="en-US" sz="2000" b="1" dirty="0">
                <a:latin typeface="Times New Roman" panose="02020603050405020304" pitchFamily="18" charset="0"/>
                <a:cs typeface="Times New Roman" panose="02020603050405020304" pitchFamily="18" charset="0"/>
              </a:rPr>
              <a:t>Transformers, a novel Artificial Neural Network model</a:t>
            </a:r>
            <a:r>
              <a:rPr lang="en-US" sz="2000" dirty="0">
                <a:latin typeface="Times New Roman" panose="02020603050405020304" pitchFamily="18" charset="0"/>
                <a:cs typeface="Times New Roman" panose="02020603050405020304" pitchFamily="18" charset="0"/>
              </a:rPr>
              <a:t> that completely revolutionized the paraphrasing landscape, as well as many others NLP tasks.</a:t>
            </a:r>
          </a:p>
          <a:p>
            <a:pPr algn="just">
              <a:lnSpc>
                <a:spcPct val="150000"/>
              </a:lnSpc>
            </a:pPr>
            <a:endParaRPr lang="en-US" sz="2000" dirty="0">
              <a:latin typeface="Times New Roman" panose="02020603050405020304" pitchFamily="18" charset="0"/>
              <a:cs typeface="Times New Roman" panose="02020603050405020304" pitchFamily="18" charset="0"/>
            </a:endParaRPr>
          </a:p>
          <a:p>
            <a:pPr algn="just">
              <a:lnSpc>
                <a:spcPct val="150000"/>
              </a:lnSpc>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930238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211318" y="304800"/>
            <a:ext cx="8932682" cy="609600"/>
          </a:xfrm>
        </p:spPr>
        <p:txBody>
          <a:bodyPr/>
          <a:lstStyle/>
          <a:p>
            <a:r>
              <a:rPr lang="en-IN" sz="2000" b="1" dirty="0">
                <a:latin typeface="Times New Roman" panose="02020603050405020304" pitchFamily="18" charset="0"/>
                <a:cs typeface="Times New Roman" panose="02020603050405020304" pitchFamily="18" charset="0"/>
              </a:rPr>
              <a:t>Transformer-based architectures  for </a:t>
            </a:r>
            <a:r>
              <a:rPr lang="en-US" sz="2000" b="1" dirty="0">
                <a:latin typeface="Times New Roman" panose="02020603050405020304" pitchFamily="18" charset="0"/>
                <a:cs typeface="Times New Roman" panose="02020603050405020304" pitchFamily="18" charset="0"/>
              </a:rPr>
              <a:t>Paraphrase Extraction / Generation</a:t>
            </a:r>
            <a:endParaRPr lang="en-IN" sz="2000" b="1"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0DC855-5241-F8CC-1C4A-14F1110FA13E}"/>
              </a:ext>
            </a:extLst>
          </p:cNvPr>
          <p:cNvSpPr>
            <a:spLocks noGrp="1"/>
          </p:cNvSpPr>
          <p:nvPr>
            <p:ph idx="1"/>
          </p:nvPr>
        </p:nvSpPr>
        <p:spPr>
          <a:xfrm>
            <a:off x="211318" y="791066"/>
            <a:ext cx="8611385" cy="5287963"/>
          </a:xfrm>
        </p:spPr>
        <p:txBody>
          <a:bodyPr/>
          <a:lstStyle/>
          <a:p>
            <a:pPr algn="just">
              <a:lnSpc>
                <a:spcPct val="150000"/>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GPT: </a:t>
            </a:r>
            <a:r>
              <a:rPr lang="en-US" sz="2000" dirty="0">
                <a:latin typeface="Times New Roman" panose="02020603050405020304" pitchFamily="18" charset="0"/>
                <a:cs typeface="Times New Roman" panose="02020603050405020304" pitchFamily="18" charset="0"/>
              </a:rPr>
              <a:t>Developed by OpenAI, GPT models require minimal input text to generate large, relevant, and sophisticated outputs.</a:t>
            </a:r>
          </a:p>
          <a:p>
            <a:pPr algn="just">
              <a:lnSpc>
                <a:spcPct val="150000"/>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BERT: </a:t>
            </a:r>
            <a:r>
              <a:rPr lang="en-US" sz="2000" dirty="0">
                <a:latin typeface="Times New Roman" panose="02020603050405020304" pitchFamily="18" charset="0"/>
                <a:cs typeface="Times New Roman" panose="02020603050405020304" pitchFamily="18" charset="0"/>
              </a:rPr>
              <a:t>Google's BERT, while conceptually simple, achieves state-of-the-art results on various NLP tasks, including question answering and named entity recognition.</a:t>
            </a:r>
          </a:p>
          <a:p>
            <a:pPr algn="just">
              <a:lnSpc>
                <a:spcPct val="150000"/>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PEGASUS:</a:t>
            </a:r>
            <a:r>
              <a:rPr lang="en-US" sz="2000" dirty="0">
                <a:latin typeface="Times New Roman" panose="02020603050405020304" pitchFamily="18" charset="0"/>
                <a:cs typeface="Times New Roman" panose="02020603050405020304" pitchFamily="18" charset="0"/>
              </a:rPr>
              <a:t> PEGASUS employs a pre-training self-supervised objective for Transformer models, excelling in abstractive summarization tasks and showing strong performance in paraphrasing.</a:t>
            </a:r>
          </a:p>
          <a:p>
            <a:pPr algn="just">
              <a:lnSpc>
                <a:spcPct val="150000"/>
              </a:lnSpc>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068343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211318" y="304800"/>
            <a:ext cx="8932682" cy="609600"/>
          </a:xfrm>
        </p:spPr>
        <p:txBody>
          <a:bodyPr/>
          <a:lstStyle/>
          <a:p>
            <a:r>
              <a:rPr lang="en-US" sz="3200" b="1" dirty="0">
                <a:latin typeface="Times New Roman" panose="02020603050405020304" pitchFamily="18" charset="0"/>
                <a:cs typeface="Times New Roman" panose="02020603050405020304" pitchFamily="18" charset="0"/>
              </a:rPr>
              <a:t>How to choose the right model?</a:t>
            </a:r>
          </a:p>
        </p:txBody>
      </p:sp>
      <p:sp>
        <p:nvSpPr>
          <p:cNvPr id="5" name="Content Placeholder 4">
            <a:extLst>
              <a:ext uri="{FF2B5EF4-FFF2-40B4-BE49-F238E27FC236}">
                <a16:creationId xmlns:a16="http://schemas.microsoft.com/office/drawing/2014/main" id="{F40DC855-5241-F8CC-1C4A-14F1110FA13E}"/>
              </a:ext>
            </a:extLst>
          </p:cNvPr>
          <p:cNvSpPr>
            <a:spLocks noGrp="1"/>
          </p:cNvSpPr>
          <p:nvPr>
            <p:ph idx="1"/>
          </p:nvPr>
        </p:nvSpPr>
        <p:spPr>
          <a:xfrm>
            <a:off x="211318" y="791066"/>
            <a:ext cx="8611385" cy="5287963"/>
          </a:xfrm>
        </p:spPr>
        <p:txBody>
          <a:bodyPr/>
          <a:lstStyle/>
          <a:p>
            <a:pPr algn="just">
              <a:lnSpc>
                <a:spcPct val="150000"/>
              </a:lnSpc>
            </a:pPr>
            <a:r>
              <a:rPr lang="en-US" sz="2000" dirty="0">
                <a:latin typeface="Times New Roman" panose="02020603050405020304" pitchFamily="18" charset="0"/>
                <a:cs typeface="Times New Roman" panose="02020603050405020304" pitchFamily="18" charset="0"/>
              </a:rPr>
              <a:t>Evaluation of NLP systems can be classified into intrinsic and extrinsic methods, which can be performed either automatically or manually. </a:t>
            </a:r>
          </a:p>
          <a:p>
            <a:pPr algn="just">
              <a:lnSpc>
                <a:spcPct val="150000"/>
              </a:lnSpc>
            </a:pPr>
            <a:r>
              <a:rPr lang="en-US" sz="2000" dirty="0">
                <a:latin typeface="Times New Roman" panose="02020603050405020304" pitchFamily="18" charset="0"/>
                <a:cs typeface="Times New Roman" panose="02020603050405020304" pitchFamily="18" charset="0"/>
              </a:rPr>
              <a:t>In an intrinsic evaluation, quality of NLP systems outputs is evaluated against predetermined ground truth (reference text) whereas an extrinsic evaluation is aimed at evaluating systems outputs based on their impact on the performance of other NLP systems.</a:t>
            </a:r>
          </a:p>
        </p:txBody>
      </p:sp>
    </p:spTree>
    <p:extLst>
      <p:ext uri="{BB962C8B-B14F-4D97-AF65-F5344CB8AC3E}">
        <p14:creationId xmlns:p14="http://schemas.microsoft.com/office/powerpoint/2010/main" val="198074520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228600" y="76200"/>
            <a:ext cx="8458200" cy="715962"/>
          </a:xfrm>
        </p:spPr>
        <p:txBody>
          <a:bodyPr/>
          <a:lstStyle/>
          <a:p>
            <a:r>
              <a:rPr lang="en-US" sz="2800" b="1" dirty="0">
                <a:latin typeface="Times New Roman" panose="02020603050405020304" pitchFamily="18" charset="0"/>
                <a:cs typeface="Times New Roman" panose="02020603050405020304" pitchFamily="18" charset="0"/>
              </a:rPr>
              <a:t>Common applications where paraphrases are valuable</a:t>
            </a:r>
          </a:p>
        </p:txBody>
      </p:sp>
      <p:sp>
        <p:nvSpPr>
          <p:cNvPr id="5" name="Content Placeholder 4">
            <a:extLst>
              <a:ext uri="{FF2B5EF4-FFF2-40B4-BE49-F238E27FC236}">
                <a16:creationId xmlns:a16="http://schemas.microsoft.com/office/drawing/2014/main" id="{F40DC855-5241-F8CC-1C4A-14F1110FA13E}"/>
              </a:ext>
            </a:extLst>
          </p:cNvPr>
          <p:cNvSpPr>
            <a:spLocks noGrp="1"/>
          </p:cNvSpPr>
          <p:nvPr>
            <p:ph idx="1"/>
          </p:nvPr>
        </p:nvSpPr>
        <p:spPr>
          <a:xfrm>
            <a:off x="342900" y="685800"/>
            <a:ext cx="8229600" cy="4525963"/>
          </a:xfrm>
        </p:spPr>
        <p:txBody>
          <a:bodyPr/>
          <a:lstStyle/>
          <a:p>
            <a:pPr algn="just">
              <a:buFont typeface="+mj-lt"/>
              <a:buAutoNum type="arabicPeriod"/>
            </a:pPr>
            <a:r>
              <a:rPr lang="en-US" sz="1800" b="1" i="0" dirty="0">
                <a:effectLst/>
                <a:latin typeface="Times New Roman" panose="02020603050405020304" pitchFamily="18" charset="0"/>
                <a:cs typeface="Times New Roman" panose="02020603050405020304" pitchFamily="18" charset="0"/>
              </a:rPr>
              <a:t>Text Augmentation</a:t>
            </a:r>
            <a:r>
              <a:rPr lang="en-US" sz="1800" b="0" i="0" dirty="0">
                <a:effectLst/>
                <a:latin typeface="Times New Roman" panose="02020603050405020304" pitchFamily="18" charset="0"/>
                <a:cs typeface="Times New Roman" panose="02020603050405020304" pitchFamily="18" charset="0"/>
              </a:rPr>
              <a:t>:</a:t>
            </a:r>
          </a:p>
          <a:p>
            <a:pPr marL="457200" lvl="1" indent="0" algn="just">
              <a:buNone/>
            </a:pPr>
            <a:r>
              <a:rPr lang="en-US" sz="1600" b="0" i="0" dirty="0">
                <a:effectLst/>
                <a:latin typeface="Times New Roman" panose="02020603050405020304" pitchFamily="18" charset="0"/>
                <a:cs typeface="Times New Roman" panose="02020603050405020304" pitchFamily="18" charset="0"/>
              </a:rPr>
              <a:t>Paraphrases can be used to expand or diversify textual data for tasks like text generation, machine translation, and text summarization. They help create more varied and contextually rich content.</a:t>
            </a:r>
          </a:p>
          <a:p>
            <a:pPr algn="just">
              <a:buFont typeface="+mj-lt"/>
              <a:buAutoNum type="arabicPeriod"/>
            </a:pPr>
            <a:r>
              <a:rPr lang="en-US" sz="1800" b="1" i="0" dirty="0">
                <a:effectLst/>
                <a:latin typeface="Times New Roman" panose="02020603050405020304" pitchFamily="18" charset="0"/>
                <a:cs typeface="Times New Roman" panose="02020603050405020304" pitchFamily="18" charset="0"/>
              </a:rPr>
              <a:t>Information Retrieval</a:t>
            </a:r>
            <a:r>
              <a:rPr lang="en-US" sz="1800" b="0" i="0" dirty="0">
                <a:effectLst/>
                <a:latin typeface="Times New Roman" panose="02020603050405020304" pitchFamily="18" charset="0"/>
                <a:cs typeface="Times New Roman" panose="02020603050405020304" pitchFamily="18" charset="0"/>
              </a:rPr>
              <a:t>:</a:t>
            </a:r>
          </a:p>
          <a:p>
            <a:pPr marL="457200" lvl="1" indent="0" algn="just">
              <a:buNone/>
            </a:pPr>
            <a:r>
              <a:rPr lang="en-US" sz="1600" b="0" i="0" dirty="0">
                <a:effectLst/>
                <a:latin typeface="Times New Roman" panose="02020603050405020304" pitchFamily="18" charset="0"/>
                <a:cs typeface="Times New Roman" panose="02020603050405020304" pitchFamily="18" charset="0"/>
              </a:rPr>
              <a:t>In search engines, paraphrases can improve query expansion and result diversification. Users might use different phrasings to search for the same information.</a:t>
            </a:r>
          </a:p>
          <a:p>
            <a:pPr algn="just">
              <a:buFont typeface="+mj-lt"/>
              <a:buAutoNum type="arabicPeriod"/>
            </a:pPr>
            <a:r>
              <a:rPr lang="en-US" sz="1800" b="1" i="0" dirty="0">
                <a:effectLst/>
                <a:latin typeface="Times New Roman" panose="02020603050405020304" pitchFamily="18" charset="0"/>
                <a:cs typeface="Times New Roman" panose="02020603050405020304" pitchFamily="18" charset="0"/>
              </a:rPr>
              <a:t>Text Simplification</a:t>
            </a:r>
            <a:r>
              <a:rPr lang="en-US" sz="1800" b="0" i="0" dirty="0">
                <a:effectLst/>
                <a:latin typeface="Times New Roman" panose="02020603050405020304" pitchFamily="18" charset="0"/>
                <a:cs typeface="Times New Roman" panose="02020603050405020304" pitchFamily="18" charset="0"/>
              </a:rPr>
              <a:t>:</a:t>
            </a:r>
          </a:p>
          <a:p>
            <a:pPr marL="457200" lvl="1" indent="0" algn="just">
              <a:buNone/>
            </a:pPr>
            <a:r>
              <a:rPr lang="en-US" sz="1600" b="0" i="0" dirty="0">
                <a:effectLst/>
                <a:latin typeface="Times New Roman" panose="02020603050405020304" pitchFamily="18" charset="0"/>
                <a:cs typeface="Times New Roman" panose="02020603050405020304" pitchFamily="18" charset="0"/>
              </a:rPr>
              <a:t>Paraphrases can simplify complex texts, making them more understandable for readers with limited language skills or cognitive abilities.</a:t>
            </a:r>
          </a:p>
          <a:p>
            <a:pPr algn="just">
              <a:buFont typeface="+mj-lt"/>
              <a:buAutoNum type="arabicPeriod"/>
            </a:pPr>
            <a:r>
              <a:rPr lang="en-US" sz="1600" b="1" dirty="0">
                <a:latin typeface="Times New Roman" panose="02020603050405020304" pitchFamily="18" charset="0"/>
                <a:cs typeface="Times New Roman" panose="02020603050405020304" pitchFamily="18" charset="0"/>
              </a:rPr>
              <a:t>Plagiarism Detection:</a:t>
            </a:r>
          </a:p>
          <a:p>
            <a:pPr marL="457200" lvl="1" indent="0" algn="just">
              <a:buNone/>
            </a:pPr>
            <a:r>
              <a:rPr lang="en-US" sz="1600" dirty="0">
                <a:latin typeface="Times New Roman" panose="02020603050405020304" pitchFamily="18" charset="0"/>
                <a:cs typeface="Times New Roman" panose="02020603050405020304" pitchFamily="18" charset="0"/>
              </a:rPr>
              <a:t>Paraphrase detection is essential for identifying cases of plagiarism, where a piece of text is reworded to avoid detection.</a:t>
            </a:r>
          </a:p>
          <a:p>
            <a:pPr algn="just">
              <a:buFont typeface="+mj-lt"/>
              <a:buAutoNum type="arabicPeriod"/>
            </a:pPr>
            <a:r>
              <a:rPr lang="en-US" sz="1600" b="1" dirty="0">
                <a:latin typeface="Times New Roman" panose="02020603050405020304" pitchFamily="18" charset="0"/>
                <a:cs typeface="Times New Roman" panose="02020603050405020304" pitchFamily="18" charset="0"/>
              </a:rPr>
              <a:t>Question Generation and Answering:</a:t>
            </a:r>
          </a:p>
          <a:p>
            <a:pPr marL="457200" lvl="1" indent="0" algn="just">
              <a:buNone/>
            </a:pPr>
            <a:r>
              <a:rPr lang="en-US" sz="1600" dirty="0">
                <a:latin typeface="Times New Roman" panose="02020603050405020304" pitchFamily="18" charset="0"/>
                <a:cs typeface="Times New Roman" panose="02020603050405020304" pitchFamily="18" charset="0"/>
              </a:rPr>
              <a:t>In question-answering systems, paraphrases of questions can help improve the system's ability to find relevant answers.</a:t>
            </a:r>
          </a:p>
          <a:p>
            <a:pPr algn="just">
              <a:buFont typeface="+mj-lt"/>
              <a:buAutoNum type="arabicPeriod"/>
            </a:pPr>
            <a:r>
              <a:rPr lang="en-US" sz="1600" b="1" dirty="0">
                <a:latin typeface="Times New Roman" panose="02020603050405020304" pitchFamily="18" charset="0"/>
                <a:cs typeface="Times New Roman" panose="02020603050405020304" pitchFamily="18" charset="0"/>
              </a:rPr>
              <a:t>Dialogue Systems:</a:t>
            </a:r>
          </a:p>
          <a:p>
            <a:pPr marL="457200" lvl="1" indent="0" algn="just">
              <a:buNone/>
            </a:pPr>
            <a:r>
              <a:rPr lang="en-US" sz="1600" dirty="0">
                <a:latin typeface="Times New Roman" panose="02020603050405020304" pitchFamily="18" charset="0"/>
                <a:cs typeface="Times New Roman" panose="02020603050405020304" pitchFamily="18" charset="0"/>
              </a:rPr>
              <a:t>In chatbots and virtual assistants, paraphrases can help in providing more natural and varied responses to user queries.</a:t>
            </a:r>
          </a:p>
          <a:p>
            <a:pPr algn="just">
              <a:buFont typeface="+mj-lt"/>
              <a:buAutoNum type="arabicPeriod"/>
            </a:pPr>
            <a:r>
              <a:rPr lang="en-US" sz="1600" b="1" dirty="0">
                <a:latin typeface="Times New Roman" panose="02020603050405020304" pitchFamily="18" charset="0"/>
                <a:cs typeface="Times New Roman" panose="02020603050405020304" pitchFamily="18" charset="0"/>
              </a:rPr>
              <a:t>Language </a:t>
            </a:r>
            <a:r>
              <a:rPr lang="en-US" sz="1600" b="1" dirty="0" err="1">
                <a:latin typeface="Times New Roman" panose="02020603050405020304" pitchFamily="18" charset="0"/>
                <a:cs typeface="Times New Roman" panose="02020603050405020304" pitchFamily="18" charset="0"/>
              </a:rPr>
              <a:t>Generation:</a:t>
            </a:r>
            <a:r>
              <a:rPr lang="en-US" sz="1600" dirty="0" err="1">
                <a:latin typeface="Times New Roman" panose="02020603050405020304" pitchFamily="18" charset="0"/>
                <a:cs typeface="Times New Roman" panose="02020603050405020304" pitchFamily="18" charset="0"/>
              </a:rPr>
              <a:t>Paraphrases</a:t>
            </a:r>
            <a:r>
              <a:rPr lang="en-US" sz="1600" dirty="0">
                <a:latin typeface="Times New Roman" panose="02020603050405020304" pitchFamily="18" charset="0"/>
                <a:cs typeface="Times New Roman" panose="02020603050405020304" pitchFamily="18" charset="0"/>
              </a:rPr>
              <a:t> can be used to diversify the output of language models, making their responses more engaging and contextually appropriate.</a:t>
            </a:r>
          </a:p>
          <a:p>
            <a:pPr marL="742950" lvl="1" indent="-285750" algn="just">
              <a:buFont typeface="+mj-lt"/>
              <a:buAutoNum type="arabicPeriod"/>
            </a:pPr>
            <a:endParaRPr lang="en-US" sz="1600" dirty="0">
              <a:latin typeface="Times New Roman" panose="02020603050405020304" pitchFamily="18" charset="0"/>
              <a:cs typeface="Times New Roman" panose="02020603050405020304" pitchFamily="18" charset="0"/>
            </a:endParaRPr>
          </a:p>
          <a:p>
            <a:pPr marL="742950" lvl="1" indent="-285750" algn="just">
              <a:buFont typeface="+mj-lt"/>
              <a:buAutoNum type="arabicPeriod"/>
            </a:pPr>
            <a:endParaRPr lang="en-US" sz="1600" b="0" i="0" dirty="0">
              <a:effectLst/>
              <a:latin typeface="Times New Roman" panose="02020603050405020304" pitchFamily="18" charset="0"/>
              <a:cs typeface="Times New Roman" panose="02020603050405020304" pitchFamily="18" charset="0"/>
            </a:endParaRPr>
          </a:p>
          <a:p>
            <a:pPr algn="just">
              <a:lnSpc>
                <a:spcPct val="150000"/>
              </a:lnSpc>
            </a:pPr>
            <a:r>
              <a:rPr lang="en-US" sz="12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5322918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211318" y="304800"/>
            <a:ext cx="8932682" cy="609600"/>
          </a:xfrm>
        </p:spPr>
        <p:txBody>
          <a:bodyPr/>
          <a:lstStyle/>
          <a:p>
            <a:r>
              <a:rPr lang="en-IN" sz="3200" b="1" dirty="0">
                <a:latin typeface="Times New Roman" panose="02020603050405020304" pitchFamily="18" charset="0"/>
                <a:cs typeface="Times New Roman" panose="02020603050405020304" pitchFamily="18" charset="0"/>
              </a:rPr>
              <a:t>Intrinsic evaluation vs </a:t>
            </a:r>
            <a:r>
              <a:rPr lang="en-US" sz="3200" b="1" dirty="0">
                <a:latin typeface="Times New Roman" panose="02020603050405020304" pitchFamily="18" charset="0"/>
                <a:cs typeface="Times New Roman" panose="02020603050405020304" pitchFamily="18" charset="0"/>
              </a:rPr>
              <a:t>extrinsic evaluation </a:t>
            </a:r>
            <a:br>
              <a:rPr lang="en-IN" sz="3200" b="1" dirty="0">
                <a:latin typeface="Times New Roman" panose="02020603050405020304" pitchFamily="18" charset="0"/>
                <a:cs typeface="Times New Roman" panose="02020603050405020304" pitchFamily="18" charset="0"/>
              </a:rPr>
            </a:br>
            <a:endParaRPr lang="en-US" sz="3200" b="1"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0DC855-5241-F8CC-1C4A-14F1110FA13E}"/>
              </a:ext>
            </a:extLst>
          </p:cNvPr>
          <p:cNvSpPr>
            <a:spLocks noGrp="1"/>
          </p:cNvSpPr>
          <p:nvPr>
            <p:ph idx="1"/>
          </p:nvPr>
        </p:nvSpPr>
        <p:spPr>
          <a:xfrm>
            <a:off x="211318" y="791066"/>
            <a:ext cx="8611385" cy="5287963"/>
          </a:xfrm>
        </p:spPr>
        <p:txBody>
          <a:bodyPr/>
          <a:lstStyle/>
          <a:p>
            <a:pPr algn="just">
              <a:lnSpc>
                <a:spcPct val="150000"/>
              </a:lnSpc>
            </a:pPr>
            <a:r>
              <a:rPr lang="en-US" sz="2000" b="1" dirty="0">
                <a:latin typeface="Times New Roman" panose="02020603050405020304" pitchFamily="18" charset="0"/>
                <a:cs typeface="Times New Roman" panose="02020603050405020304" pitchFamily="18" charset="0"/>
              </a:rPr>
              <a:t>Intrinsic Evaluation: </a:t>
            </a:r>
            <a:r>
              <a:rPr lang="en-US" sz="2000" dirty="0">
                <a:latin typeface="Times New Roman" panose="02020603050405020304" pitchFamily="18" charset="0"/>
                <a:cs typeface="Times New Roman" panose="02020603050405020304" pitchFamily="18" charset="0"/>
              </a:rPr>
              <a:t>This checks how well the generated paraphrases relate to the original text in terms of meaning and quality. It's like asking, "Are these paraphrases good on their own?“</a:t>
            </a:r>
          </a:p>
          <a:p>
            <a:pPr algn="just">
              <a:lnSpc>
                <a:spcPct val="150000"/>
              </a:lnSpc>
            </a:pPr>
            <a:r>
              <a:rPr lang="en-US" sz="2000" b="1" dirty="0">
                <a:latin typeface="Times New Roman" panose="02020603050405020304" pitchFamily="18" charset="0"/>
                <a:cs typeface="Times New Roman" panose="02020603050405020304" pitchFamily="18" charset="0"/>
              </a:rPr>
              <a:t>Extrinsic Evaluation: </a:t>
            </a:r>
            <a:r>
              <a:rPr lang="en-US" sz="2000" dirty="0">
                <a:latin typeface="Times New Roman" panose="02020603050405020304" pitchFamily="18" charset="0"/>
                <a:cs typeface="Times New Roman" panose="02020603050405020304" pitchFamily="18" charset="0"/>
              </a:rPr>
              <a:t>This tests if the generated paraphrases are actually useful for specific tasks, like improving question-answering or text classification. It's like asking, "Do these paraphrases help get things done?“</a:t>
            </a:r>
          </a:p>
          <a:p>
            <a:pPr algn="just">
              <a:lnSpc>
                <a:spcPct val="150000"/>
              </a:lnSpc>
            </a:pPr>
            <a:r>
              <a:rPr lang="en-US" sz="2000" dirty="0">
                <a:latin typeface="Times New Roman" panose="02020603050405020304" pitchFamily="18" charset="0"/>
                <a:cs typeface="Times New Roman" panose="02020603050405020304" pitchFamily="18" charset="0"/>
              </a:rPr>
              <a:t>You can use both methods together to get a full picture of how well the paraphrase system works.</a:t>
            </a:r>
          </a:p>
          <a:p>
            <a:pPr algn="just">
              <a:lnSpc>
                <a:spcPct val="150000"/>
              </a:lnSpc>
            </a:pPr>
            <a:r>
              <a:rPr lang="en-US" sz="2000" dirty="0">
                <a:latin typeface="Times New Roman" panose="02020603050405020304" pitchFamily="18" charset="0"/>
                <a:cs typeface="Times New Roman" panose="02020603050405020304" pitchFamily="18" charset="0"/>
              </a:rPr>
              <a:t>These metrics don’t need to run separately, and can actually be integrated into the same performance method.</a:t>
            </a:r>
          </a:p>
        </p:txBody>
      </p:sp>
    </p:spTree>
    <p:extLst>
      <p:ext uri="{BB962C8B-B14F-4D97-AF65-F5344CB8AC3E}">
        <p14:creationId xmlns:p14="http://schemas.microsoft.com/office/powerpoint/2010/main" val="396905122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211318" y="304800"/>
            <a:ext cx="8932682" cy="609600"/>
          </a:xfrm>
        </p:spPr>
        <p:txBody>
          <a:bodyPr/>
          <a:lstStyle/>
          <a:p>
            <a:r>
              <a:rPr lang="en-IN" sz="3200" b="1" dirty="0">
                <a:latin typeface="Times New Roman" panose="02020603050405020304" pitchFamily="18" charset="0"/>
                <a:cs typeface="Times New Roman" panose="02020603050405020304" pitchFamily="18" charset="0"/>
              </a:rPr>
              <a:t>Intrinsic evaluation vs </a:t>
            </a:r>
            <a:r>
              <a:rPr lang="en-US" sz="3200" b="1" dirty="0">
                <a:latin typeface="Times New Roman" panose="02020603050405020304" pitchFamily="18" charset="0"/>
                <a:cs typeface="Times New Roman" panose="02020603050405020304" pitchFamily="18" charset="0"/>
              </a:rPr>
              <a:t>extrinsic evaluation </a:t>
            </a:r>
            <a:br>
              <a:rPr lang="en-IN" sz="3200" b="1" dirty="0">
                <a:latin typeface="Times New Roman" panose="02020603050405020304" pitchFamily="18" charset="0"/>
                <a:cs typeface="Times New Roman" panose="02020603050405020304" pitchFamily="18" charset="0"/>
              </a:rPr>
            </a:br>
            <a:endParaRPr lang="en-US" sz="3200" b="1"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0DC855-5241-F8CC-1C4A-14F1110FA13E}"/>
              </a:ext>
            </a:extLst>
          </p:cNvPr>
          <p:cNvSpPr>
            <a:spLocks noGrp="1"/>
          </p:cNvSpPr>
          <p:nvPr>
            <p:ph idx="1"/>
          </p:nvPr>
        </p:nvSpPr>
        <p:spPr>
          <a:xfrm>
            <a:off x="211318" y="791066"/>
            <a:ext cx="8611385" cy="5287963"/>
          </a:xfrm>
        </p:spPr>
        <p:txBody>
          <a:bodyPr/>
          <a:lstStyle/>
          <a:p>
            <a:pPr algn="just">
              <a:lnSpc>
                <a:spcPct val="150000"/>
              </a:lnSpc>
            </a:pPr>
            <a:r>
              <a:rPr lang="en-US" sz="2000" b="1" dirty="0">
                <a:latin typeface="Times New Roman" panose="02020603050405020304" pitchFamily="18" charset="0"/>
                <a:cs typeface="Times New Roman" panose="02020603050405020304" pitchFamily="18" charset="0"/>
              </a:rPr>
              <a:t>Intrinsic Evaluation: </a:t>
            </a:r>
            <a:r>
              <a:rPr lang="en-US" sz="2000" dirty="0">
                <a:latin typeface="Times New Roman" panose="02020603050405020304" pitchFamily="18" charset="0"/>
                <a:cs typeface="Times New Roman" panose="02020603050405020304" pitchFamily="18" charset="0"/>
              </a:rPr>
              <a:t>This checks how well the generated paraphrases relate to the original text in terms of meaning and quality. It's like asking, "Are these paraphrases good on their own?“</a:t>
            </a:r>
          </a:p>
          <a:p>
            <a:pPr algn="just">
              <a:lnSpc>
                <a:spcPct val="150000"/>
              </a:lnSpc>
            </a:pPr>
            <a:r>
              <a:rPr lang="en-US" sz="2000" b="1" dirty="0">
                <a:latin typeface="Times New Roman" panose="02020603050405020304" pitchFamily="18" charset="0"/>
                <a:cs typeface="Times New Roman" panose="02020603050405020304" pitchFamily="18" charset="0"/>
              </a:rPr>
              <a:t>Extrinsic Evaluation: </a:t>
            </a:r>
            <a:r>
              <a:rPr lang="en-US" sz="2000" dirty="0">
                <a:latin typeface="Times New Roman" panose="02020603050405020304" pitchFamily="18" charset="0"/>
                <a:cs typeface="Times New Roman" panose="02020603050405020304" pitchFamily="18" charset="0"/>
              </a:rPr>
              <a:t>This tests if the generated paraphrases are actually useful for specific tasks, like improving question-answering or text classification. It's like asking, "Do these paraphrases help get things done?“</a:t>
            </a:r>
          </a:p>
          <a:p>
            <a:pPr algn="just">
              <a:lnSpc>
                <a:spcPct val="150000"/>
              </a:lnSpc>
            </a:pPr>
            <a:r>
              <a:rPr lang="en-US" sz="2000" dirty="0">
                <a:latin typeface="Times New Roman" panose="02020603050405020304" pitchFamily="18" charset="0"/>
                <a:cs typeface="Times New Roman" panose="02020603050405020304" pitchFamily="18" charset="0"/>
              </a:rPr>
              <a:t>You can use both methods together to get a full picture of how well the paraphrase system works.</a:t>
            </a:r>
          </a:p>
          <a:p>
            <a:pPr algn="just">
              <a:lnSpc>
                <a:spcPct val="150000"/>
              </a:lnSpc>
            </a:pPr>
            <a:r>
              <a:rPr lang="en-US" sz="2000" dirty="0">
                <a:latin typeface="Times New Roman" panose="02020603050405020304" pitchFamily="18" charset="0"/>
                <a:cs typeface="Times New Roman" panose="02020603050405020304" pitchFamily="18" charset="0"/>
              </a:rPr>
              <a:t>These metrics don’t need to run separately, and can actually be integrated into the same performance method.</a:t>
            </a:r>
          </a:p>
        </p:txBody>
      </p:sp>
    </p:spTree>
    <p:extLst>
      <p:ext uri="{BB962C8B-B14F-4D97-AF65-F5344CB8AC3E}">
        <p14:creationId xmlns:p14="http://schemas.microsoft.com/office/powerpoint/2010/main" val="180898094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211318" y="304800"/>
            <a:ext cx="8932682" cy="609600"/>
          </a:xfrm>
        </p:spPr>
        <p:txBody>
          <a:bodyPr/>
          <a:lstStyle/>
          <a:p>
            <a:r>
              <a:rPr lang="en-IN" sz="3200" b="1" dirty="0">
                <a:latin typeface="Times New Roman" panose="02020603050405020304" pitchFamily="18" charset="0"/>
                <a:cs typeface="Times New Roman" panose="02020603050405020304" pitchFamily="18" charset="0"/>
              </a:rPr>
              <a:t>Intrinsic evaluation vs </a:t>
            </a:r>
            <a:r>
              <a:rPr lang="en-US" sz="3200" b="1" dirty="0">
                <a:latin typeface="Times New Roman" panose="02020603050405020304" pitchFamily="18" charset="0"/>
                <a:cs typeface="Times New Roman" panose="02020603050405020304" pitchFamily="18" charset="0"/>
              </a:rPr>
              <a:t>extrinsic evaluation </a:t>
            </a:r>
            <a:br>
              <a:rPr lang="en-IN" sz="3200" b="1" dirty="0">
                <a:latin typeface="Times New Roman" panose="02020603050405020304" pitchFamily="18" charset="0"/>
                <a:cs typeface="Times New Roman" panose="02020603050405020304" pitchFamily="18" charset="0"/>
              </a:rPr>
            </a:br>
            <a:endParaRPr lang="en-US" sz="3200" b="1" dirty="0">
              <a:latin typeface="Times New Roman" panose="02020603050405020304" pitchFamily="18" charset="0"/>
              <a:cs typeface="Times New Roman" panose="02020603050405020304" pitchFamily="18" charset="0"/>
            </a:endParaRPr>
          </a:p>
        </p:txBody>
      </p:sp>
      <p:pic>
        <p:nvPicPr>
          <p:cNvPr id="12290" name="Picture 2">
            <a:extLst>
              <a:ext uri="{FF2B5EF4-FFF2-40B4-BE49-F238E27FC236}">
                <a16:creationId xmlns:a16="http://schemas.microsoft.com/office/drawing/2014/main" id="{6B851894-A332-5C44-C978-6D93909EA68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1138" y="1259364"/>
            <a:ext cx="8612187" cy="4350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953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304800"/>
            <a:ext cx="8229600" cy="609600"/>
          </a:xfrm>
        </p:spPr>
        <p:txBody>
          <a:bodyPr/>
          <a:lstStyle/>
          <a:p>
            <a:br>
              <a:rPr lang="en-IN"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Antonymy</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228600" y="740787"/>
            <a:ext cx="8686800" cy="6117213"/>
          </a:xfrm>
        </p:spPr>
        <p:txBody>
          <a:bodyPr/>
          <a:lstStyle/>
          <a:p>
            <a:pPr marL="0" indent="0" algn="just">
              <a:buNone/>
            </a:pPr>
            <a:r>
              <a:rPr lang="en-US" sz="2200" b="1" dirty="0">
                <a:latin typeface="Times New Roman" panose="02020603050405020304" pitchFamily="18" charset="0"/>
                <a:cs typeface="Times New Roman" panose="02020603050405020304" pitchFamily="18" charset="0"/>
              </a:rPr>
              <a:t>Antonyms can also be categorized based on their morphological relationship: </a:t>
            </a:r>
          </a:p>
          <a:p>
            <a:pPr marL="0" indent="0" algn="just">
              <a:buNone/>
            </a:pPr>
            <a:r>
              <a:rPr lang="en-US" sz="2200" b="1" dirty="0">
                <a:latin typeface="Times New Roman" panose="02020603050405020304" pitchFamily="18" charset="0"/>
                <a:cs typeface="Times New Roman" panose="02020603050405020304" pitchFamily="18" charset="0"/>
              </a:rPr>
              <a:t>a. Morphologically Unrelated Antonyms</a:t>
            </a:r>
          </a:p>
          <a:p>
            <a:pPr lvl="1" algn="just">
              <a:lnSpc>
                <a:spcPct val="150000"/>
              </a:lnSpc>
            </a:pPr>
            <a:r>
              <a:rPr lang="en-US" sz="2000" dirty="0">
                <a:latin typeface="Times New Roman" panose="02020603050405020304" pitchFamily="18" charset="0"/>
                <a:cs typeface="Times New Roman" panose="02020603050405020304" pitchFamily="18" charset="0"/>
              </a:rPr>
              <a:t>Morphologically unrelated antonyms are </a:t>
            </a:r>
            <a:r>
              <a:rPr lang="en-US" sz="2000" b="1" dirty="0">
                <a:latin typeface="Times New Roman" panose="02020603050405020304" pitchFamily="18" charset="0"/>
                <a:cs typeface="Times New Roman" panose="02020603050405020304" pitchFamily="18" charset="0"/>
              </a:rPr>
              <a:t>pairs of words </a:t>
            </a:r>
            <a:r>
              <a:rPr lang="en-US" sz="2000" dirty="0">
                <a:latin typeface="Times New Roman" panose="02020603050405020304" pitchFamily="18" charset="0"/>
                <a:cs typeface="Times New Roman" panose="02020603050405020304" pitchFamily="18" charset="0"/>
              </a:rPr>
              <a:t>where the words have </a:t>
            </a:r>
            <a:r>
              <a:rPr lang="en-US" sz="2000" b="1" dirty="0">
                <a:latin typeface="Times New Roman" panose="02020603050405020304" pitchFamily="18" charset="0"/>
                <a:cs typeface="Times New Roman" panose="02020603050405020304" pitchFamily="18" charset="0"/>
              </a:rPr>
              <a:t>different linguistic roots </a:t>
            </a:r>
            <a:r>
              <a:rPr lang="en-US" sz="2000" dirty="0">
                <a:latin typeface="Times New Roman" panose="02020603050405020304" pitchFamily="18" charset="0"/>
                <a:cs typeface="Times New Roman" panose="02020603050405020304" pitchFamily="18" charset="0"/>
              </a:rPr>
              <a:t>and do not share a common morphological structure.</a:t>
            </a:r>
          </a:p>
          <a:p>
            <a:pPr lvl="1" algn="just">
              <a:lnSpc>
                <a:spcPct val="150000"/>
              </a:lnSpc>
            </a:pPr>
            <a:r>
              <a:rPr lang="en-US" sz="2000" dirty="0">
                <a:latin typeface="Times New Roman" panose="02020603050405020304" pitchFamily="18" charset="0"/>
                <a:cs typeface="Times New Roman" panose="02020603050405020304" pitchFamily="18" charset="0"/>
              </a:rPr>
              <a:t>These antonyms are </a:t>
            </a:r>
            <a:r>
              <a:rPr lang="en-US" sz="2000" b="1" dirty="0">
                <a:latin typeface="Times New Roman" panose="02020603050405020304" pitchFamily="18" charset="0"/>
                <a:cs typeface="Times New Roman" panose="02020603050405020304" pitchFamily="18" charset="0"/>
              </a:rPr>
              <a:t>not formed by adding prefixes, suffixes, or changes in word structure</a:t>
            </a:r>
            <a:r>
              <a:rPr lang="en-US" sz="2000" dirty="0">
                <a:latin typeface="Times New Roman" panose="02020603050405020304" pitchFamily="18" charset="0"/>
                <a:cs typeface="Times New Roman" panose="02020603050405020304" pitchFamily="18" charset="0"/>
              </a:rPr>
              <a:t>. </a:t>
            </a:r>
          </a:p>
          <a:p>
            <a:pPr lvl="1" algn="just">
              <a:lnSpc>
                <a:spcPct val="150000"/>
              </a:lnSpc>
            </a:pPr>
            <a:r>
              <a:rPr lang="en-US" sz="2000" dirty="0">
                <a:latin typeface="Times New Roman" panose="02020603050405020304" pitchFamily="18" charset="0"/>
                <a:cs typeface="Times New Roman" panose="02020603050405020304" pitchFamily="18" charset="0"/>
              </a:rPr>
              <a:t>Instead, they have </a:t>
            </a:r>
            <a:r>
              <a:rPr lang="en-US" sz="2000" b="1" dirty="0">
                <a:latin typeface="Times New Roman" panose="02020603050405020304" pitchFamily="18" charset="0"/>
                <a:cs typeface="Times New Roman" panose="02020603050405020304" pitchFamily="18" charset="0"/>
              </a:rPr>
              <a:t>distinct origins </a:t>
            </a:r>
            <a:r>
              <a:rPr lang="en-US" sz="2000" dirty="0">
                <a:latin typeface="Times New Roman" panose="02020603050405020304" pitchFamily="18" charset="0"/>
                <a:cs typeface="Times New Roman" panose="02020603050405020304" pitchFamily="18" charset="0"/>
              </a:rPr>
              <a:t>and are typically </a:t>
            </a:r>
            <a:r>
              <a:rPr lang="en-US" sz="2000" b="1" dirty="0">
                <a:latin typeface="Times New Roman" panose="02020603050405020304" pitchFamily="18" charset="0"/>
                <a:cs typeface="Times New Roman" panose="02020603050405020304" pitchFamily="18" charset="0"/>
              </a:rPr>
              <a:t>unrelated in terms of etymology.</a:t>
            </a:r>
          </a:p>
          <a:p>
            <a:pPr lvl="1" algn="just">
              <a:lnSpc>
                <a:spcPct val="150000"/>
              </a:lnSpc>
            </a:pPr>
            <a:r>
              <a:rPr lang="en-US" sz="2000" dirty="0">
                <a:latin typeface="Times New Roman" panose="02020603050405020304" pitchFamily="18" charset="0"/>
                <a:cs typeface="Times New Roman" panose="02020603050405020304" pitchFamily="18" charset="0"/>
              </a:rPr>
              <a:t>Examples include "happy" and "sad," "day" and "night," or "fast" and "slow.“</a:t>
            </a:r>
          </a:p>
          <a:p>
            <a:pPr lvl="1" algn="just">
              <a:lnSpc>
                <a:spcPct val="150000"/>
              </a:lnSpc>
            </a:pPr>
            <a:r>
              <a:rPr lang="en-US" sz="2000" dirty="0">
                <a:latin typeface="Times New Roman" panose="02020603050405020304" pitchFamily="18" charset="0"/>
                <a:cs typeface="Times New Roman" panose="02020603050405020304" pitchFamily="18" charset="0"/>
              </a:rPr>
              <a:t>These pairs of words do not share linguistic elements in their formation.</a:t>
            </a:r>
          </a:p>
          <a:p>
            <a:pPr lvl="1" algn="just">
              <a:lnSpc>
                <a:spcPct val="150000"/>
              </a:lnSpc>
            </a:pPr>
            <a:endParaRPr lang="en-US" sz="2000" dirty="0">
              <a:latin typeface="Times New Roman" panose="02020603050405020304" pitchFamily="18" charset="0"/>
              <a:cs typeface="Times New Roman" panose="02020603050405020304" pitchFamily="18" charset="0"/>
            </a:endParaRPr>
          </a:p>
          <a:p>
            <a:pPr marL="0" indent="0" algn="just">
              <a:lnSpc>
                <a:spcPct val="150000"/>
              </a:lnSpc>
              <a:buNone/>
            </a:pP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692180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211318" y="304800"/>
            <a:ext cx="8932682" cy="609600"/>
          </a:xfrm>
        </p:spPr>
        <p:txBody>
          <a:bodyPr/>
          <a:lstStyle/>
          <a:p>
            <a:r>
              <a:rPr lang="en-IN" sz="3200" b="1" dirty="0">
                <a:latin typeface="Times New Roman" panose="02020603050405020304" pitchFamily="18" charset="0"/>
                <a:cs typeface="Times New Roman" panose="02020603050405020304" pitchFamily="18" charset="0"/>
              </a:rPr>
              <a:t>Intrinsic evaluation vs </a:t>
            </a:r>
            <a:r>
              <a:rPr lang="en-US" sz="3200" b="1" dirty="0">
                <a:latin typeface="Times New Roman" panose="02020603050405020304" pitchFamily="18" charset="0"/>
                <a:cs typeface="Times New Roman" panose="02020603050405020304" pitchFamily="18" charset="0"/>
              </a:rPr>
              <a:t>extrinsic evaluation </a:t>
            </a:r>
            <a:br>
              <a:rPr lang="en-IN" sz="3200" b="1" dirty="0">
                <a:latin typeface="Times New Roman" panose="02020603050405020304" pitchFamily="18" charset="0"/>
                <a:cs typeface="Times New Roman" panose="02020603050405020304" pitchFamily="18" charset="0"/>
              </a:rPr>
            </a:br>
            <a:endParaRPr lang="en-US"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E2967A0-CF72-E556-3178-4BC8EA946C5C}"/>
              </a:ext>
            </a:extLst>
          </p:cNvPr>
          <p:cNvSpPr>
            <a:spLocks noGrp="1"/>
          </p:cNvSpPr>
          <p:nvPr>
            <p:ph idx="1"/>
          </p:nvPr>
        </p:nvSpPr>
        <p:spPr>
          <a:xfrm>
            <a:off x="381000" y="990600"/>
            <a:ext cx="8229600" cy="4525963"/>
          </a:xfrm>
        </p:spPr>
        <p:txBody>
          <a:bodyPr/>
          <a:lstStyle/>
          <a:p>
            <a:pPr algn="l">
              <a:lnSpc>
                <a:spcPct val="200000"/>
              </a:lnSpc>
            </a:pPr>
            <a:r>
              <a:rPr lang="en-US" sz="2000" dirty="0">
                <a:latin typeface="Times New Roman" panose="02020603050405020304" pitchFamily="18" charset="0"/>
                <a:cs typeface="Times New Roman" panose="02020603050405020304" pitchFamily="18" charset="0"/>
              </a:rPr>
              <a:t>Intrinsically they compared the generated paraphrases directly with the original text, discouraging overlapping words and encouraging the substitution of words with alternative words.</a:t>
            </a:r>
          </a:p>
          <a:p>
            <a:pPr algn="l">
              <a:lnSpc>
                <a:spcPct val="200000"/>
              </a:lnSpc>
            </a:pPr>
            <a:r>
              <a:rPr lang="en-US" sz="2000" dirty="0">
                <a:latin typeface="Times New Roman" panose="02020603050405020304" pitchFamily="18" charset="0"/>
                <a:cs typeface="Times New Roman" panose="02020603050405020304" pitchFamily="18" charset="0"/>
              </a:rPr>
              <a:t>Extrinsically, they performed two sentiment classification models (one with original sentences and the other with paraphrases), and then compared their prediction results.</a:t>
            </a:r>
          </a:p>
          <a:p>
            <a:pPr algn="l">
              <a:lnSpc>
                <a:spcPct val="200000"/>
              </a:lnSpc>
            </a:pPr>
            <a:r>
              <a:rPr lang="en-US" sz="2000" dirty="0">
                <a:latin typeface="Times New Roman" panose="02020603050405020304" pitchFamily="18" charset="0"/>
                <a:cs typeface="Times New Roman" panose="02020603050405020304" pitchFamily="18" charset="0"/>
              </a:rPr>
              <a:t>But paraphrasing is complex, and we also need to take into account things like grammatical correctness and fluency.</a:t>
            </a:r>
          </a:p>
          <a:p>
            <a:pPr>
              <a:lnSpc>
                <a:spcPct val="200000"/>
              </a:lnSpc>
            </a:pPr>
            <a:endParaRPr lang="en-IN" dirty="0"/>
          </a:p>
        </p:txBody>
      </p:sp>
    </p:spTree>
    <p:extLst>
      <p:ext uri="{BB962C8B-B14F-4D97-AF65-F5344CB8AC3E}">
        <p14:creationId xmlns:p14="http://schemas.microsoft.com/office/powerpoint/2010/main" val="190003030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211318" y="304800"/>
            <a:ext cx="8932682" cy="609600"/>
          </a:xfrm>
        </p:spPr>
        <p:txBody>
          <a:bodyPr/>
          <a:lstStyle/>
          <a:p>
            <a:r>
              <a:rPr lang="en-IN" sz="2800" b="1" dirty="0">
                <a:latin typeface="Times New Roman" panose="02020603050405020304" pitchFamily="18" charset="0"/>
                <a:cs typeface="Times New Roman" panose="02020603050405020304" pitchFamily="18" charset="0"/>
              </a:rPr>
              <a:t>Applications of Paraphrase Identification</a:t>
            </a:r>
            <a:br>
              <a:rPr lang="en-IN" sz="2800" b="1" dirty="0">
                <a:latin typeface="Times New Roman" panose="02020603050405020304" pitchFamily="18" charset="0"/>
                <a:cs typeface="Times New Roman" panose="02020603050405020304" pitchFamily="18" charset="0"/>
              </a:rPr>
            </a:br>
            <a:endParaRPr lang="en-IN" sz="2800" b="1"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0DC855-5241-F8CC-1C4A-14F1110FA13E}"/>
              </a:ext>
            </a:extLst>
          </p:cNvPr>
          <p:cNvSpPr>
            <a:spLocks noGrp="1"/>
          </p:cNvSpPr>
          <p:nvPr>
            <p:ph idx="1"/>
          </p:nvPr>
        </p:nvSpPr>
        <p:spPr>
          <a:xfrm>
            <a:off x="211318" y="791066"/>
            <a:ext cx="8611385" cy="5287963"/>
          </a:xfrm>
        </p:spPr>
        <p:txBody>
          <a:bodyPr/>
          <a:lstStyle/>
          <a:p>
            <a:pPr algn="l">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Machine Translation</a:t>
            </a:r>
          </a:p>
          <a:p>
            <a:pPr marL="742950" lvl="1" indent="-285750" algn="l">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Simplify input sentences</a:t>
            </a:r>
          </a:p>
          <a:p>
            <a:pPr marL="742950" lvl="1" indent="-285750" algn="l">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Alleviate data sparseness</a:t>
            </a:r>
          </a:p>
          <a:p>
            <a:pPr algn="l">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Question Answering</a:t>
            </a:r>
          </a:p>
          <a:p>
            <a:pPr marL="742950" lvl="1" indent="-285750" algn="l">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Question reformulation</a:t>
            </a:r>
          </a:p>
          <a:p>
            <a:pPr algn="l">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Information Extraction</a:t>
            </a:r>
          </a:p>
          <a:p>
            <a:pPr marL="742950" lvl="1" indent="-285750" algn="l">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IE pattern expansion</a:t>
            </a:r>
          </a:p>
          <a:p>
            <a:pPr algn="l">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Information Retrieval</a:t>
            </a:r>
          </a:p>
          <a:p>
            <a:pPr marL="742950" lvl="1" indent="-285750" algn="l">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Query reformulation</a:t>
            </a:r>
          </a:p>
          <a:p>
            <a:pPr algn="l">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Summarization</a:t>
            </a:r>
          </a:p>
          <a:p>
            <a:pPr marL="742950" lvl="1" indent="-285750" algn="l">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Sentence clustering</a:t>
            </a:r>
          </a:p>
          <a:p>
            <a:pPr marL="742950" lvl="1" indent="-285750" algn="l">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Automatic evaluation</a:t>
            </a:r>
          </a:p>
          <a:p>
            <a:pPr algn="l">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Natural Language Generation</a:t>
            </a:r>
          </a:p>
          <a:p>
            <a:pPr marL="742950" lvl="1" indent="-285750" algn="l">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Sentence rewriting</a:t>
            </a:r>
          </a:p>
          <a:p>
            <a:pPr algn="l">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Others</a:t>
            </a:r>
          </a:p>
          <a:p>
            <a:pPr marL="742950" lvl="1" indent="-285750" algn="l">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Changing writing style</a:t>
            </a:r>
          </a:p>
          <a:p>
            <a:pPr marL="742950" lvl="1" indent="-285750" algn="l">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Text simplification</a:t>
            </a:r>
          </a:p>
          <a:p>
            <a:pPr marL="742950" lvl="1" indent="-285750" algn="l">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Identifying plagiarism</a:t>
            </a:r>
          </a:p>
          <a:p>
            <a:pPr algn="just">
              <a:lnSpc>
                <a:spcPct val="150000"/>
              </a:lnSpc>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6059858"/>
      </p:ext>
    </p:extLst>
  </p:cSld>
  <p:clrMapOvr>
    <a:overrideClrMapping bg1="lt1" tx1="dk1" bg2="lt2" tx2="dk2" accent1="accent1" accent2="accent2" accent3="accent3" accent4="accent4" accent5="accent5" accent6="accent6" hlink="hlink" folHlink="folHlink"/>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204248" y="203462"/>
            <a:ext cx="8932682" cy="609600"/>
          </a:xfrm>
        </p:spPr>
        <p:txBody>
          <a:bodyPr/>
          <a:lstStyle/>
          <a:p>
            <a:r>
              <a:rPr lang="en-IN" sz="3600" b="1" dirty="0">
                <a:latin typeface="Times New Roman" panose="02020603050405020304" pitchFamily="18" charset="0"/>
                <a:cs typeface="Times New Roman" panose="02020603050405020304" pitchFamily="18" charset="0"/>
              </a:rPr>
              <a:t>Discourse</a:t>
            </a:r>
          </a:p>
        </p:txBody>
      </p:sp>
      <p:sp>
        <p:nvSpPr>
          <p:cNvPr id="5" name="Content Placeholder 4">
            <a:extLst>
              <a:ext uri="{FF2B5EF4-FFF2-40B4-BE49-F238E27FC236}">
                <a16:creationId xmlns:a16="http://schemas.microsoft.com/office/drawing/2014/main" id="{F40DC855-5241-F8CC-1C4A-14F1110FA13E}"/>
              </a:ext>
            </a:extLst>
          </p:cNvPr>
          <p:cNvSpPr>
            <a:spLocks noGrp="1"/>
          </p:cNvSpPr>
          <p:nvPr>
            <p:ph idx="1"/>
          </p:nvPr>
        </p:nvSpPr>
        <p:spPr>
          <a:xfrm>
            <a:off x="211318" y="791066"/>
            <a:ext cx="8611385" cy="5287963"/>
          </a:xfrm>
        </p:spPr>
        <p:txBody>
          <a:bodyPr/>
          <a:lstStyle/>
          <a:p>
            <a:pPr marL="0" indent="0" algn="just">
              <a:lnSpc>
                <a:spcPct val="150000"/>
              </a:lnSpc>
              <a:buNone/>
            </a:pPr>
            <a:r>
              <a:rPr lang="en-US" sz="2000" dirty="0">
                <a:latin typeface="Times New Roman" panose="02020603050405020304" pitchFamily="18" charset="0"/>
                <a:cs typeface="Times New Roman" panose="02020603050405020304" pitchFamily="18" charset="0"/>
              </a:rPr>
              <a:t>“On Monday, John went to Einstein’s. He wanted to buy lunch. But the cafe was closed. That made him angry, so the next day he went to Green Street instead”</a:t>
            </a:r>
          </a:p>
          <a:p>
            <a:pPr algn="just">
              <a:lnSpc>
                <a:spcPct val="150000"/>
              </a:lnSpc>
            </a:pPr>
            <a:r>
              <a:rPr lang="en-US" sz="2000" dirty="0">
                <a:latin typeface="Times New Roman" panose="02020603050405020304" pitchFamily="18" charset="0"/>
                <a:cs typeface="Times New Roman" panose="02020603050405020304" pitchFamily="18" charset="0"/>
              </a:rPr>
              <a:t>‘Discourse’: any linguistic unit that consists of multiple sentences.</a:t>
            </a:r>
          </a:p>
          <a:p>
            <a:pPr algn="just">
              <a:lnSpc>
                <a:spcPct val="150000"/>
              </a:lnSpc>
            </a:pPr>
            <a:r>
              <a:rPr lang="en-US" sz="2000" dirty="0">
                <a:latin typeface="Times New Roman" panose="02020603050405020304" pitchFamily="18" charset="0"/>
                <a:cs typeface="Times New Roman" panose="02020603050405020304" pitchFamily="18" charset="0"/>
              </a:rPr>
              <a:t>Discourse – The </a:t>
            </a:r>
            <a:r>
              <a:rPr lang="en-US" sz="2000" b="1" dirty="0">
                <a:latin typeface="Times New Roman" panose="02020603050405020304" pitchFamily="18" charset="0"/>
                <a:cs typeface="Times New Roman" panose="02020603050405020304" pitchFamily="18" charset="0"/>
              </a:rPr>
              <a:t>coherent and structured groups of sentences or text </a:t>
            </a:r>
            <a:r>
              <a:rPr lang="en-US" sz="2000" dirty="0">
                <a:latin typeface="Times New Roman" panose="02020603050405020304" pitchFamily="18" charset="0"/>
                <a:cs typeface="Times New Roman" panose="02020603050405020304" pitchFamily="18" charset="0"/>
              </a:rPr>
              <a:t>that form a meaningful unit of communication.</a:t>
            </a:r>
          </a:p>
          <a:p>
            <a:pPr algn="just">
              <a:lnSpc>
                <a:spcPct val="150000"/>
              </a:lnSpc>
            </a:pPr>
            <a:r>
              <a:rPr lang="en-US" sz="2000" dirty="0">
                <a:latin typeface="Times New Roman" panose="02020603050405020304" pitchFamily="18" charset="0"/>
                <a:cs typeface="Times New Roman" panose="02020603050405020304" pitchFamily="18" charset="0"/>
              </a:rPr>
              <a:t>Discourse refers to the larger context or structure that holds together spoken or written language.</a:t>
            </a:r>
          </a:p>
          <a:p>
            <a:pPr algn="just">
              <a:lnSpc>
                <a:spcPct val="150000"/>
              </a:lnSpc>
            </a:pPr>
            <a:r>
              <a:rPr lang="en-US" sz="2000" dirty="0">
                <a:latin typeface="Times New Roman" panose="02020603050405020304" pitchFamily="18" charset="0"/>
                <a:cs typeface="Times New Roman" panose="02020603050405020304" pitchFamily="18" charset="0"/>
              </a:rPr>
              <a:t>When we are dealing with Natural Language Processing, the provided language consists of structured, collective, and consistent groups of sentences, which are termed discourse in NLP. </a:t>
            </a:r>
          </a:p>
          <a:p>
            <a:pPr algn="just">
              <a:lnSpc>
                <a:spcPct val="150000"/>
              </a:lnSpc>
            </a:pPr>
            <a:r>
              <a:rPr lang="en-US" sz="2000" dirty="0">
                <a:latin typeface="Times New Roman" panose="02020603050405020304" pitchFamily="18" charset="0"/>
                <a:cs typeface="Times New Roman" panose="02020603050405020304" pitchFamily="18" charset="0"/>
              </a:rPr>
              <a:t>These units can be conversations, articles, documents, or any other form of text that conveys a coherent message or idea.</a:t>
            </a:r>
          </a:p>
          <a:p>
            <a:pPr marL="0" indent="0" algn="just">
              <a:lnSpc>
                <a:spcPct val="150000"/>
              </a:lnSpc>
              <a:buNone/>
            </a:pPr>
            <a:endParaRPr lang="en-US" sz="2000" dirty="0">
              <a:latin typeface="Times New Roman" panose="02020603050405020304" pitchFamily="18" charset="0"/>
              <a:cs typeface="Times New Roman" panose="02020603050405020304" pitchFamily="18" charset="0"/>
            </a:endParaRPr>
          </a:p>
          <a:p>
            <a:pPr algn="just">
              <a:lnSpc>
                <a:spcPct val="150000"/>
              </a:lnSpc>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086167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204248" y="203462"/>
            <a:ext cx="8932682" cy="609600"/>
          </a:xfrm>
        </p:spPr>
        <p:txBody>
          <a:bodyPr/>
          <a:lstStyle/>
          <a:p>
            <a:r>
              <a:rPr lang="en-IN" sz="3600" b="1" dirty="0">
                <a:latin typeface="Times New Roman" panose="02020603050405020304" pitchFamily="18" charset="0"/>
                <a:cs typeface="Times New Roman" panose="02020603050405020304" pitchFamily="18" charset="0"/>
              </a:rPr>
              <a:t>Discourse</a:t>
            </a:r>
          </a:p>
        </p:txBody>
      </p:sp>
      <p:sp>
        <p:nvSpPr>
          <p:cNvPr id="5" name="Content Placeholder 4">
            <a:extLst>
              <a:ext uri="{FF2B5EF4-FFF2-40B4-BE49-F238E27FC236}">
                <a16:creationId xmlns:a16="http://schemas.microsoft.com/office/drawing/2014/main" id="{F40DC855-5241-F8CC-1C4A-14F1110FA13E}"/>
              </a:ext>
            </a:extLst>
          </p:cNvPr>
          <p:cNvSpPr>
            <a:spLocks noGrp="1"/>
          </p:cNvSpPr>
          <p:nvPr>
            <p:ph idx="1"/>
          </p:nvPr>
        </p:nvSpPr>
        <p:spPr>
          <a:xfrm>
            <a:off x="211318" y="791066"/>
            <a:ext cx="8611385" cy="5287963"/>
          </a:xfrm>
        </p:spPr>
        <p:txBody>
          <a:bodyPr/>
          <a:lstStyle/>
          <a:p>
            <a:pPr algn="just">
              <a:lnSpc>
                <a:spcPct val="150000"/>
              </a:lnSpc>
            </a:pPr>
            <a:r>
              <a:rPr lang="en-US" sz="2000" dirty="0">
                <a:latin typeface="Times New Roman" panose="02020603050405020304" pitchFamily="18" charset="0"/>
                <a:cs typeface="Times New Roman" panose="02020603050405020304" pitchFamily="18" charset="0"/>
              </a:rPr>
              <a:t>The relationship between words makes the training of the NLP model quite easy and more predictable than the actual results.</a:t>
            </a:r>
          </a:p>
          <a:p>
            <a:pPr algn="just">
              <a:lnSpc>
                <a:spcPct val="150000"/>
              </a:lnSpc>
            </a:pPr>
            <a:r>
              <a:rPr lang="en-US" sz="2000" dirty="0">
                <a:latin typeface="Times New Roman" panose="02020603050405020304" pitchFamily="18" charset="0"/>
                <a:cs typeface="Times New Roman" panose="02020603050405020304" pitchFamily="18" charset="0"/>
              </a:rPr>
              <a:t>Understanding discourse is essential for NLP tasks because it helps NLP models capture the context, relationships between words, and the flow of information in a text.</a:t>
            </a:r>
          </a:p>
          <a:p>
            <a:pPr algn="just">
              <a:lnSpc>
                <a:spcPct val="150000"/>
              </a:lnSpc>
            </a:pPr>
            <a:r>
              <a:rPr lang="en-US" sz="2000" dirty="0">
                <a:latin typeface="Times New Roman" panose="02020603050405020304" pitchFamily="18" charset="0"/>
                <a:cs typeface="Times New Roman" panose="02020603050405020304" pitchFamily="18" charset="0"/>
              </a:rPr>
              <a:t>Discourse analysis in NLP involves studying how language is structured and organized within conversations, articles, documents, or any other form of text.</a:t>
            </a:r>
          </a:p>
          <a:p>
            <a:pPr algn="just">
              <a:lnSpc>
                <a:spcPct val="150000"/>
              </a:lnSpc>
            </a:pPr>
            <a:endParaRPr lang="en-US" sz="2000" dirty="0">
              <a:latin typeface="Times New Roman" panose="02020603050405020304" pitchFamily="18" charset="0"/>
              <a:cs typeface="Times New Roman" panose="02020603050405020304" pitchFamily="18" charset="0"/>
            </a:endParaRPr>
          </a:p>
          <a:p>
            <a:pPr algn="just">
              <a:lnSpc>
                <a:spcPct val="150000"/>
              </a:lnSpc>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989362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204248" y="203462"/>
            <a:ext cx="8932682" cy="609600"/>
          </a:xfrm>
        </p:spPr>
        <p:txBody>
          <a:bodyPr/>
          <a:lstStyle/>
          <a:p>
            <a:r>
              <a:rPr lang="en-IN" sz="3600" b="1" dirty="0">
                <a:latin typeface="Times New Roman" panose="02020603050405020304" pitchFamily="18" charset="0"/>
                <a:cs typeface="Times New Roman" panose="02020603050405020304" pitchFamily="18" charset="0"/>
              </a:rPr>
              <a:t>Why study discourse?</a:t>
            </a:r>
          </a:p>
        </p:txBody>
      </p:sp>
      <p:sp>
        <p:nvSpPr>
          <p:cNvPr id="5" name="Content Placeholder 4">
            <a:extLst>
              <a:ext uri="{FF2B5EF4-FFF2-40B4-BE49-F238E27FC236}">
                <a16:creationId xmlns:a16="http://schemas.microsoft.com/office/drawing/2014/main" id="{F40DC855-5241-F8CC-1C4A-14F1110FA13E}"/>
              </a:ext>
            </a:extLst>
          </p:cNvPr>
          <p:cNvSpPr>
            <a:spLocks noGrp="1"/>
          </p:cNvSpPr>
          <p:nvPr>
            <p:ph idx="1"/>
          </p:nvPr>
        </p:nvSpPr>
        <p:spPr>
          <a:xfrm>
            <a:off x="211318" y="791066"/>
            <a:ext cx="8611385" cy="5287963"/>
          </a:xfrm>
        </p:spPr>
        <p:txBody>
          <a:bodyPr/>
          <a:lstStyle/>
          <a:p>
            <a:pPr algn="just">
              <a:lnSpc>
                <a:spcPct val="150000"/>
              </a:lnSpc>
            </a:pPr>
            <a:r>
              <a:rPr lang="en-US" sz="2000" dirty="0">
                <a:latin typeface="Times New Roman" panose="02020603050405020304" pitchFamily="18" charset="0"/>
                <a:cs typeface="Times New Roman" panose="02020603050405020304" pitchFamily="18" charset="0"/>
              </a:rPr>
              <a:t>Understanding discourse is essential for NLP tasks because it helps NLP models capture the context, relationships between words, and the flow of information in a text.</a:t>
            </a:r>
          </a:p>
          <a:p>
            <a:pPr algn="just">
              <a:lnSpc>
                <a:spcPct val="150000"/>
              </a:lnSpc>
            </a:pPr>
            <a:r>
              <a:rPr lang="en-US" sz="2000" dirty="0">
                <a:latin typeface="Times New Roman" panose="02020603050405020304" pitchFamily="18" charset="0"/>
                <a:cs typeface="Times New Roman" panose="02020603050405020304" pitchFamily="18" charset="0"/>
              </a:rPr>
              <a:t>Discourse analysis in NLP involves studying how language is structured and organized within conversations, articles, documents, or any other form of text.</a:t>
            </a:r>
          </a:p>
          <a:p>
            <a:pPr algn="just">
              <a:lnSpc>
                <a:spcPct val="150000"/>
              </a:lnSpc>
            </a:pPr>
            <a:r>
              <a:rPr lang="en-US" sz="2000" b="1" u="sng" dirty="0">
                <a:latin typeface="Times New Roman" panose="02020603050405020304" pitchFamily="18" charset="0"/>
                <a:cs typeface="Times New Roman" panose="02020603050405020304" pitchFamily="18" charset="0"/>
              </a:rPr>
              <a:t>For natural language understanding: </a:t>
            </a:r>
          </a:p>
          <a:p>
            <a:pPr lvl="1" algn="just">
              <a:lnSpc>
                <a:spcPct val="150000"/>
              </a:lnSpc>
            </a:pPr>
            <a:r>
              <a:rPr lang="en-US" sz="1600" dirty="0">
                <a:latin typeface="Times New Roman" panose="02020603050405020304" pitchFamily="18" charset="0"/>
                <a:cs typeface="Times New Roman" panose="02020603050405020304" pitchFamily="18" charset="0"/>
              </a:rPr>
              <a:t>Most information is not contained in a single sentence.</a:t>
            </a:r>
          </a:p>
          <a:p>
            <a:pPr lvl="1" algn="just">
              <a:lnSpc>
                <a:spcPct val="150000"/>
              </a:lnSpc>
            </a:pPr>
            <a:r>
              <a:rPr lang="en-US" sz="1600" dirty="0">
                <a:latin typeface="Times New Roman" panose="02020603050405020304" pitchFamily="18" charset="0"/>
                <a:cs typeface="Times New Roman" panose="02020603050405020304" pitchFamily="18" charset="0"/>
              </a:rPr>
              <a:t>The system has to aggregate information across paragraphs or entire documents.</a:t>
            </a:r>
          </a:p>
          <a:p>
            <a:pPr algn="just">
              <a:lnSpc>
                <a:spcPct val="150000"/>
              </a:lnSpc>
            </a:pPr>
            <a:r>
              <a:rPr lang="en-US" sz="2000" b="1" u="sng" dirty="0">
                <a:latin typeface="Times New Roman" panose="02020603050405020304" pitchFamily="18" charset="0"/>
                <a:cs typeface="Times New Roman" panose="02020603050405020304" pitchFamily="18" charset="0"/>
              </a:rPr>
              <a:t>For natural language generation:</a:t>
            </a:r>
          </a:p>
          <a:p>
            <a:pPr lvl="1" algn="just">
              <a:lnSpc>
                <a:spcPct val="150000"/>
              </a:lnSpc>
            </a:pPr>
            <a:r>
              <a:rPr lang="en-US" sz="1600" dirty="0">
                <a:latin typeface="Times New Roman" panose="02020603050405020304" pitchFamily="18" charset="0"/>
                <a:cs typeface="Times New Roman" panose="02020603050405020304" pitchFamily="18" charset="0"/>
              </a:rPr>
              <a:t>When systems generate text, that text needs to be easy to understand — it has to be coherent. What makes text coherent?</a:t>
            </a:r>
          </a:p>
          <a:p>
            <a:pPr algn="just">
              <a:lnSpc>
                <a:spcPct val="150000"/>
              </a:lnSpc>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88509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204248" y="203462"/>
            <a:ext cx="8932682" cy="710938"/>
          </a:xfrm>
        </p:spPr>
        <p:txBody>
          <a:bodyPr/>
          <a:lstStyle/>
          <a:p>
            <a:r>
              <a:rPr lang="en-US" sz="3600" b="1" dirty="0">
                <a:latin typeface="Times New Roman" panose="02020603050405020304" pitchFamily="18" charset="0"/>
                <a:cs typeface="Times New Roman" panose="02020603050405020304" pitchFamily="18" charset="0"/>
              </a:rPr>
              <a:t>How can we understand discourse?</a:t>
            </a:r>
            <a:endParaRPr lang="en-IN" sz="3600" b="1"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0DC855-5241-F8CC-1C4A-14F1110FA13E}"/>
              </a:ext>
            </a:extLst>
          </p:cNvPr>
          <p:cNvSpPr>
            <a:spLocks noGrp="1"/>
          </p:cNvSpPr>
          <p:nvPr>
            <p:ph idx="1"/>
          </p:nvPr>
        </p:nvSpPr>
        <p:spPr>
          <a:xfrm>
            <a:off x="211318" y="791066"/>
            <a:ext cx="8611385" cy="5287963"/>
          </a:xfrm>
        </p:spPr>
        <p:txBody>
          <a:bodyPr/>
          <a:lstStyle/>
          <a:p>
            <a:pPr marL="0" indent="0" algn="just">
              <a:lnSpc>
                <a:spcPct val="150000"/>
              </a:lnSpc>
              <a:buNone/>
            </a:pPr>
            <a:r>
              <a:rPr lang="en-US" sz="1800" dirty="0">
                <a:latin typeface="Times New Roman" panose="02020603050405020304" pitchFamily="18" charset="0"/>
                <a:cs typeface="Times New Roman" panose="02020603050405020304" pitchFamily="18" charset="0"/>
              </a:rPr>
              <a:t>“On Monday, John went to Einstein’s. He wanted to buy lunch. But the cafe was closed. That made him angry, so the next day he went to Green Street instead”</a:t>
            </a:r>
          </a:p>
          <a:p>
            <a:pPr algn="just">
              <a:lnSpc>
                <a:spcPct val="150000"/>
              </a:lnSpc>
            </a:pPr>
            <a:r>
              <a:rPr lang="en-US" sz="2400" b="1" dirty="0">
                <a:latin typeface="Times New Roman" panose="02020603050405020304" pitchFamily="18" charset="0"/>
                <a:cs typeface="Times New Roman" panose="02020603050405020304" pitchFamily="18" charset="0"/>
              </a:rPr>
              <a:t>Understanding discourse requires (among other things):</a:t>
            </a:r>
          </a:p>
          <a:p>
            <a:pPr lvl="1" algn="just">
              <a:lnSpc>
                <a:spcPct val="150000"/>
              </a:lnSpc>
            </a:pPr>
            <a:r>
              <a:rPr lang="en-US" sz="2400" dirty="0">
                <a:latin typeface="Times New Roman" panose="02020603050405020304" pitchFamily="18" charset="0"/>
                <a:cs typeface="Times New Roman" panose="02020603050405020304" pitchFamily="18" charset="0"/>
              </a:rPr>
              <a:t>1) doing coreference resolution: </a:t>
            </a:r>
          </a:p>
          <a:p>
            <a:pPr lvl="2" algn="just">
              <a:lnSpc>
                <a:spcPct val="150000"/>
              </a:lnSpc>
            </a:pPr>
            <a:r>
              <a:rPr lang="en-US" sz="1800" dirty="0">
                <a:latin typeface="Times New Roman" panose="02020603050405020304" pitchFamily="18" charset="0"/>
                <a:cs typeface="Times New Roman" panose="02020603050405020304" pitchFamily="18" charset="0"/>
              </a:rPr>
              <a:t>‘the cafe’ and ‘Einstein’s’ refer to the same entity.</a:t>
            </a:r>
          </a:p>
          <a:p>
            <a:pPr lvl="2" algn="just">
              <a:lnSpc>
                <a:spcPct val="150000"/>
              </a:lnSpc>
            </a:pPr>
            <a:r>
              <a:rPr lang="en-US" sz="1800" dirty="0">
                <a:latin typeface="Times New Roman" panose="02020603050405020304" pitchFamily="18" charset="0"/>
                <a:cs typeface="Times New Roman" panose="02020603050405020304" pitchFamily="18" charset="0"/>
              </a:rPr>
              <a:t>He and John refer to the same person.</a:t>
            </a:r>
          </a:p>
          <a:p>
            <a:pPr lvl="2" algn="just">
              <a:lnSpc>
                <a:spcPct val="150000"/>
              </a:lnSpc>
            </a:pPr>
            <a:r>
              <a:rPr lang="en-US" sz="1800" dirty="0">
                <a:latin typeface="Times New Roman" panose="02020603050405020304" pitchFamily="18" charset="0"/>
                <a:cs typeface="Times New Roman" panose="02020603050405020304" pitchFamily="18" charset="0"/>
              </a:rPr>
              <a:t>That refers to ‘the cafe was closed’. </a:t>
            </a:r>
          </a:p>
          <a:p>
            <a:pPr lvl="1" algn="just">
              <a:lnSpc>
                <a:spcPct val="150000"/>
              </a:lnSpc>
            </a:pPr>
            <a:r>
              <a:rPr lang="en-US" sz="2400" dirty="0">
                <a:latin typeface="Times New Roman" panose="02020603050405020304" pitchFamily="18" charset="0"/>
                <a:cs typeface="Times New Roman" panose="02020603050405020304" pitchFamily="18" charset="0"/>
              </a:rPr>
              <a:t>2) identifying discourse (‘coherence’) relations:</a:t>
            </a:r>
          </a:p>
          <a:p>
            <a:pPr lvl="2" algn="just">
              <a:lnSpc>
                <a:spcPct val="150000"/>
              </a:lnSpc>
            </a:pPr>
            <a:r>
              <a:rPr lang="en-US" sz="1800" dirty="0">
                <a:latin typeface="Times New Roman" panose="02020603050405020304" pitchFamily="18" charset="0"/>
                <a:cs typeface="Times New Roman" panose="02020603050405020304" pitchFamily="18" charset="0"/>
              </a:rPr>
              <a:t> ‘He wanted to buy lunch’ is the reason for ‘John went to </a:t>
            </a:r>
            <a:r>
              <a:rPr lang="en-IN" sz="1800" dirty="0">
                <a:latin typeface="Times New Roman" panose="02020603050405020304" pitchFamily="18" charset="0"/>
                <a:cs typeface="Times New Roman" panose="02020603050405020304" pitchFamily="18" charset="0"/>
              </a:rPr>
              <a:t>Einstein</a:t>
            </a:r>
            <a:r>
              <a:rPr lang="en-US" sz="18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86851261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83823" y="-9427"/>
            <a:ext cx="8932682" cy="710938"/>
          </a:xfrm>
        </p:spPr>
        <p:txBody>
          <a:bodyPr/>
          <a:lstStyle/>
          <a:p>
            <a:r>
              <a:rPr lang="en-IN" sz="3600" b="1" dirty="0">
                <a:latin typeface="Times New Roman" panose="02020603050405020304" pitchFamily="18" charset="0"/>
                <a:cs typeface="Times New Roman" panose="02020603050405020304" pitchFamily="18" charset="0"/>
              </a:rPr>
              <a:t>Discourse Analysis / models / parsing</a:t>
            </a:r>
          </a:p>
        </p:txBody>
      </p:sp>
      <p:sp>
        <p:nvSpPr>
          <p:cNvPr id="5" name="Content Placeholder 4">
            <a:extLst>
              <a:ext uri="{FF2B5EF4-FFF2-40B4-BE49-F238E27FC236}">
                <a16:creationId xmlns:a16="http://schemas.microsoft.com/office/drawing/2014/main" id="{F40DC855-5241-F8CC-1C4A-14F1110FA13E}"/>
              </a:ext>
            </a:extLst>
          </p:cNvPr>
          <p:cNvSpPr>
            <a:spLocks noGrp="1"/>
          </p:cNvSpPr>
          <p:nvPr>
            <p:ph idx="1"/>
          </p:nvPr>
        </p:nvSpPr>
        <p:spPr>
          <a:xfrm>
            <a:off x="183823" y="688942"/>
            <a:ext cx="8611385" cy="5287963"/>
          </a:xfrm>
        </p:spPr>
        <p:txBody>
          <a:bodyPr/>
          <a:lstStyle/>
          <a:p>
            <a:pPr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Discourse parsing focuses on understanding the structure and organization of larger texts or conversations.</a:t>
            </a:r>
          </a:p>
          <a:p>
            <a:pPr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It aims to identify how sentences are connected, how information flows, and how various elements contribute to discourse coherence and cohesion.</a:t>
            </a:r>
          </a:p>
          <a:p>
            <a:pPr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Coreference resolution plays a critical role in discourse parsing because it helps in tracking the referential relationships between entities and maintaining coherence within a discourse.</a:t>
            </a:r>
          </a:p>
        </p:txBody>
      </p:sp>
    </p:spTree>
    <p:extLst>
      <p:ext uri="{BB962C8B-B14F-4D97-AF65-F5344CB8AC3E}">
        <p14:creationId xmlns:p14="http://schemas.microsoft.com/office/powerpoint/2010/main" val="241699898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83823" y="-9427"/>
            <a:ext cx="8932682" cy="710938"/>
          </a:xfrm>
        </p:spPr>
        <p:txBody>
          <a:bodyPr/>
          <a:lstStyle/>
          <a:p>
            <a:r>
              <a:rPr lang="en-IN" sz="3600" b="1" dirty="0">
                <a:latin typeface="Times New Roman" panose="02020603050405020304" pitchFamily="18" charset="0"/>
                <a:cs typeface="Times New Roman" panose="02020603050405020304" pitchFamily="18" charset="0"/>
              </a:rPr>
              <a:t>Discourse models</a:t>
            </a:r>
          </a:p>
        </p:txBody>
      </p:sp>
      <p:sp>
        <p:nvSpPr>
          <p:cNvPr id="5" name="Content Placeholder 4">
            <a:extLst>
              <a:ext uri="{FF2B5EF4-FFF2-40B4-BE49-F238E27FC236}">
                <a16:creationId xmlns:a16="http://schemas.microsoft.com/office/drawing/2014/main" id="{F40DC855-5241-F8CC-1C4A-14F1110FA13E}"/>
              </a:ext>
            </a:extLst>
          </p:cNvPr>
          <p:cNvSpPr>
            <a:spLocks noGrp="1"/>
          </p:cNvSpPr>
          <p:nvPr>
            <p:ph idx="1"/>
          </p:nvPr>
        </p:nvSpPr>
        <p:spPr>
          <a:xfrm>
            <a:off x="183823" y="609600"/>
            <a:ext cx="8611385" cy="5287963"/>
          </a:xfrm>
        </p:spPr>
        <p:txBody>
          <a:bodyPr/>
          <a:lstStyle/>
          <a:p>
            <a:pPr algn="just">
              <a:lnSpc>
                <a:spcPct val="150000"/>
              </a:lnSpc>
            </a:pPr>
            <a:r>
              <a:rPr lang="en-US" sz="2400" b="1" dirty="0">
                <a:latin typeface="Times New Roman" panose="02020603050405020304" pitchFamily="18" charset="0"/>
                <a:cs typeface="Times New Roman" panose="02020603050405020304" pitchFamily="18" charset="0"/>
              </a:rPr>
              <a:t>An explicit representation of: </a:t>
            </a:r>
          </a:p>
          <a:p>
            <a:pPr lvl="1" algn="just">
              <a:lnSpc>
                <a:spcPct val="150000"/>
              </a:lnSpc>
            </a:pPr>
            <a:r>
              <a:rPr lang="en-US" sz="2000" dirty="0">
                <a:latin typeface="Times New Roman" panose="02020603050405020304" pitchFamily="18" charset="0"/>
                <a:cs typeface="Times New Roman" panose="02020603050405020304" pitchFamily="18" charset="0"/>
              </a:rPr>
              <a:t>the events and entities that a discourse talks about</a:t>
            </a:r>
          </a:p>
          <a:p>
            <a:pPr lvl="1" algn="just">
              <a:lnSpc>
                <a:spcPct val="150000"/>
              </a:lnSpc>
            </a:pPr>
            <a:r>
              <a:rPr lang="en-US" sz="2000" dirty="0">
                <a:latin typeface="Times New Roman" panose="02020603050405020304" pitchFamily="18" charset="0"/>
                <a:cs typeface="Times New Roman" panose="02020603050405020304" pitchFamily="18" charset="0"/>
              </a:rPr>
              <a:t>the relations between them (and to the real world).</a:t>
            </a:r>
          </a:p>
          <a:p>
            <a:pPr lvl="1" algn="just">
              <a:lnSpc>
                <a:spcPct val="150000"/>
              </a:lnSpc>
            </a:pPr>
            <a:r>
              <a:rPr lang="en-US" sz="2000" dirty="0">
                <a:latin typeface="Times New Roman" panose="02020603050405020304" pitchFamily="18" charset="0"/>
                <a:cs typeface="Times New Roman" panose="02020603050405020304" pitchFamily="18" charset="0"/>
              </a:rPr>
              <a:t>This representation is often written in some form of logic. </a:t>
            </a:r>
          </a:p>
          <a:p>
            <a:pPr lvl="1" algn="just">
              <a:lnSpc>
                <a:spcPct val="150000"/>
              </a:lnSpc>
            </a:pPr>
            <a:r>
              <a:rPr lang="en-US" sz="2000" dirty="0">
                <a:latin typeface="Times New Roman" panose="02020603050405020304" pitchFamily="18" charset="0"/>
                <a:cs typeface="Times New Roman" panose="02020603050405020304" pitchFamily="18" charset="0"/>
              </a:rPr>
              <a:t>What does this logic need to capture? </a:t>
            </a:r>
          </a:p>
          <a:p>
            <a:pPr algn="just">
              <a:lnSpc>
                <a:spcPct val="150000"/>
              </a:lnSpc>
            </a:pPr>
            <a:r>
              <a:rPr lang="en-IN" sz="2400" b="1" dirty="0">
                <a:latin typeface="Times New Roman" panose="02020603050405020304" pitchFamily="18" charset="0"/>
                <a:cs typeface="Times New Roman" panose="02020603050405020304" pitchFamily="18" charset="0"/>
              </a:rPr>
              <a:t>Discourse models should capture:</a:t>
            </a:r>
          </a:p>
          <a:p>
            <a:pPr lvl="1" algn="just">
              <a:lnSpc>
                <a:spcPct val="150000"/>
              </a:lnSpc>
            </a:pPr>
            <a:r>
              <a:rPr lang="en-US" sz="2000" dirty="0">
                <a:latin typeface="Times New Roman" panose="02020603050405020304" pitchFamily="18" charset="0"/>
                <a:cs typeface="Times New Roman" panose="02020603050405020304" pitchFamily="18" charset="0"/>
              </a:rPr>
              <a:t>Physical entities: John, Einstein’s, lunch</a:t>
            </a:r>
          </a:p>
          <a:p>
            <a:pPr lvl="1" algn="just">
              <a:lnSpc>
                <a:spcPct val="150000"/>
              </a:lnSpc>
            </a:pPr>
            <a:r>
              <a:rPr lang="en-US" sz="2000" dirty="0">
                <a:latin typeface="Times New Roman" panose="02020603050405020304" pitchFamily="18" charset="0"/>
                <a:cs typeface="Times New Roman" panose="02020603050405020304" pitchFamily="18" charset="0"/>
              </a:rPr>
              <a:t>Events: On Monday, John went to Einstein’s involve entities, take place at a point in time</a:t>
            </a:r>
          </a:p>
          <a:p>
            <a:pPr lvl="1" algn="just">
              <a:lnSpc>
                <a:spcPct val="150000"/>
              </a:lnSpc>
            </a:pPr>
            <a:r>
              <a:rPr lang="en-US" sz="2000" dirty="0">
                <a:latin typeface="Times New Roman" panose="02020603050405020304" pitchFamily="18" charset="0"/>
                <a:cs typeface="Times New Roman" panose="02020603050405020304" pitchFamily="18" charset="0"/>
              </a:rPr>
              <a:t>States: It was closed. involve entities and hold for a period of time</a:t>
            </a:r>
          </a:p>
          <a:p>
            <a:pPr lvl="1" algn="just">
              <a:lnSpc>
                <a:spcPct val="150000"/>
              </a:lnSpc>
            </a:pPr>
            <a:r>
              <a:rPr lang="en-US" sz="2000" dirty="0">
                <a:latin typeface="Times New Roman" panose="02020603050405020304" pitchFamily="18" charset="0"/>
                <a:cs typeface="Times New Roman" panose="02020603050405020304" pitchFamily="18" charset="0"/>
              </a:rPr>
              <a:t>Temporal relations: afterwards between events and states</a:t>
            </a:r>
          </a:p>
        </p:txBody>
      </p:sp>
    </p:spTree>
    <p:extLst>
      <p:ext uri="{BB962C8B-B14F-4D97-AF65-F5344CB8AC3E}">
        <p14:creationId xmlns:p14="http://schemas.microsoft.com/office/powerpoint/2010/main" val="124673564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05659" y="21996"/>
            <a:ext cx="8932682" cy="609600"/>
          </a:xfrm>
        </p:spPr>
        <p:txBody>
          <a:bodyPr/>
          <a:lstStyle/>
          <a:p>
            <a:pPr marL="0" indent="0">
              <a:lnSpc>
                <a:spcPct val="150000"/>
              </a:lnSpc>
              <a:buNone/>
            </a:pPr>
            <a:r>
              <a:rPr lang="en-US" sz="3200" b="1" dirty="0">
                <a:latin typeface="Times New Roman" panose="02020603050405020304" pitchFamily="18" charset="0"/>
                <a:cs typeface="Times New Roman" panose="02020603050405020304" pitchFamily="18" charset="0"/>
              </a:rPr>
              <a:t>key aspects of discourse</a:t>
            </a:r>
          </a:p>
        </p:txBody>
      </p:sp>
      <p:sp>
        <p:nvSpPr>
          <p:cNvPr id="5" name="Content Placeholder 4">
            <a:extLst>
              <a:ext uri="{FF2B5EF4-FFF2-40B4-BE49-F238E27FC236}">
                <a16:creationId xmlns:a16="http://schemas.microsoft.com/office/drawing/2014/main" id="{F40DC855-5241-F8CC-1C4A-14F1110FA13E}"/>
              </a:ext>
            </a:extLst>
          </p:cNvPr>
          <p:cNvSpPr>
            <a:spLocks noGrp="1"/>
          </p:cNvSpPr>
          <p:nvPr>
            <p:ph idx="1"/>
          </p:nvPr>
        </p:nvSpPr>
        <p:spPr>
          <a:xfrm>
            <a:off x="138653" y="533400"/>
            <a:ext cx="8899688" cy="5287963"/>
          </a:xfrm>
        </p:spPr>
        <p:txBody>
          <a:bodyPr/>
          <a:lstStyle/>
          <a:p>
            <a:pPr algn="just">
              <a:buFont typeface="+mj-lt"/>
              <a:buAutoNum type="arabicPeriod"/>
            </a:pPr>
            <a:r>
              <a:rPr lang="en-US" sz="2400" b="1" dirty="0">
                <a:latin typeface="Times New Roman" panose="02020603050405020304" pitchFamily="18" charset="0"/>
                <a:cs typeface="Times New Roman" panose="02020603050405020304" pitchFamily="18" charset="0"/>
              </a:rPr>
              <a:t>Coherence: </a:t>
            </a:r>
          </a:p>
          <a:p>
            <a:pPr lvl="1" algn="just"/>
            <a:r>
              <a:rPr lang="en-US" sz="1800" dirty="0">
                <a:latin typeface="Times New Roman" panose="02020603050405020304" pitchFamily="18" charset="0"/>
                <a:cs typeface="Times New Roman" panose="02020603050405020304" pitchFamily="18" charset="0"/>
              </a:rPr>
              <a:t>Discourse aims to establish coherence in communication, ensuring that the </a:t>
            </a:r>
            <a:r>
              <a:rPr lang="en-US" sz="1800" b="1" dirty="0">
                <a:latin typeface="Times New Roman" panose="02020603050405020304" pitchFamily="18" charset="0"/>
                <a:cs typeface="Times New Roman" panose="02020603050405020304" pitchFamily="18" charset="0"/>
              </a:rPr>
              <a:t>sentences within a text are logically connected</a:t>
            </a:r>
            <a:r>
              <a:rPr lang="en-US" sz="1800" dirty="0">
                <a:latin typeface="Times New Roman" panose="02020603050405020304" pitchFamily="18" charset="0"/>
                <a:cs typeface="Times New Roman" panose="02020603050405020304" pitchFamily="18" charset="0"/>
              </a:rPr>
              <a:t> and contribute to the overall understanding of the message.</a:t>
            </a:r>
          </a:p>
          <a:p>
            <a:pPr algn="just">
              <a:buFont typeface="+mj-lt"/>
              <a:buAutoNum type="arabicPeriod"/>
            </a:pPr>
            <a:r>
              <a:rPr lang="en-US" sz="2400" b="1" dirty="0">
                <a:latin typeface="Times New Roman" panose="02020603050405020304" pitchFamily="18" charset="0"/>
                <a:cs typeface="Times New Roman" panose="02020603050405020304" pitchFamily="18" charset="0"/>
              </a:rPr>
              <a:t>Context: </a:t>
            </a:r>
          </a:p>
          <a:p>
            <a:pPr lvl="1" algn="just"/>
            <a:r>
              <a:rPr lang="en-US" sz="1800" dirty="0">
                <a:latin typeface="Times New Roman" panose="02020603050405020304" pitchFamily="18" charset="0"/>
                <a:cs typeface="Times New Roman" panose="02020603050405020304" pitchFamily="18" charset="0"/>
              </a:rPr>
              <a:t>Discourse analysis considers the </a:t>
            </a:r>
            <a:r>
              <a:rPr lang="en-US" sz="1800" b="1" dirty="0">
                <a:latin typeface="Times New Roman" panose="02020603050405020304" pitchFamily="18" charset="0"/>
                <a:cs typeface="Times New Roman" panose="02020603050405020304" pitchFamily="18" charset="0"/>
              </a:rPr>
              <a:t>context in which language is used</a:t>
            </a:r>
            <a:r>
              <a:rPr lang="en-US" sz="1800" dirty="0">
                <a:latin typeface="Times New Roman" panose="02020603050405020304" pitchFamily="18" charset="0"/>
                <a:cs typeface="Times New Roman" panose="02020603050405020304" pitchFamily="18" charset="0"/>
              </a:rPr>
              <a:t>, including the social, cultural, and situational factors that influence communication. Understanding context is crucial for </a:t>
            </a:r>
            <a:r>
              <a:rPr lang="en-US" sz="1800" b="1" dirty="0">
                <a:latin typeface="Times New Roman" panose="02020603050405020304" pitchFamily="18" charset="0"/>
                <a:cs typeface="Times New Roman" panose="02020603050405020304" pitchFamily="18" charset="0"/>
              </a:rPr>
              <a:t>interpreting</a:t>
            </a:r>
            <a:r>
              <a:rPr lang="en-US" sz="1800" dirty="0">
                <a:latin typeface="Times New Roman" panose="02020603050405020304" pitchFamily="18" charset="0"/>
                <a:cs typeface="Times New Roman" panose="02020603050405020304" pitchFamily="18" charset="0"/>
              </a:rPr>
              <a:t> meaning accurately.</a:t>
            </a:r>
          </a:p>
          <a:p>
            <a:pPr algn="just">
              <a:buFont typeface="+mj-lt"/>
              <a:buAutoNum type="arabicPeriod"/>
            </a:pPr>
            <a:r>
              <a:rPr lang="en-US" sz="2400" b="1" dirty="0">
                <a:latin typeface="Times New Roman" panose="02020603050405020304" pitchFamily="18" charset="0"/>
                <a:cs typeface="Times New Roman" panose="02020603050405020304" pitchFamily="18" charset="0"/>
              </a:rPr>
              <a:t>Structure: </a:t>
            </a:r>
          </a:p>
          <a:p>
            <a:pPr lvl="1" algn="just"/>
            <a:r>
              <a:rPr lang="en-US" sz="1800" dirty="0">
                <a:latin typeface="Times New Roman" panose="02020603050405020304" pitchFamily="18" charset="0"/>
                <a:cs typeface="Times New Roman" panose="02020603050405020304" pitchFamily="18" charset="0"/>
              </a:rPr>
              <a:t>Discourse often has a structured organization. For example, in a written article, there may be an introduction, body paragraphs, and a conclusion. In a conversation, there are typically turns or exchanges between speakers.</a:t>
            </a:r>
          </a:p>
          <a:p>
            <a:pPr marL="0" indent="0" algn="just">
              <a:buNone/>
            </a:pPr>
            <a:r>
              <a:rPr lang="en-US" sz="2400" b="1" dirty="0">
                <a:latin typeface="Times New Roman" panose="02020603050405020304" pitchFamily="18" charset="0"/>
                <a:cs typeface="Times New Roman" panose="02020603050405020304" pitchFamily="18" charset="0"/>
              </a:rPr>
              <a:t>4.  Flow of Information: </a:t>
            </a:r>
          </a:p>
          <a:p>
            <a:pPr lvl="1" algn="just"/>
            <a:r>
              <a:rPr lang="en-US" sz="1800" dirty="0">
                <a:latin typeface="Times New Roman" panose="02020603050405020304" pitchFamily="18" charset="0"/>
                <a:cs typeface="Times New Roman" panose="02020603050405020304" pitchFamily="18" charset="0"/>
              </a:rPr>
              <a:t>Discourse analysis studies </a:t>
            </a:r>
            <a:r>
              <a:rPr lang="en-US" sz="1800" b="1" dirty="0">
                <a:latin typeface="Times New Roman" panose="02020603050405020304" pitchFamily="18" charset="0"/>
                <a:cs typeface="Times New Roman" panose="02020603050405020304" pitchFamily="18" charset="0"/>
              </a:rPr>
              <a:t>how information flows within a text or conversation. </a:t>
            </a:r>
            <a:r>
              <a:rPr lang="en-US" sz="1800" dirty="0">
                <a:latin typeface="Times New Roman" panose="02020603050405020304" pitchFamily="18" charset="0"/>
                <a:cs typeface="Times New Roman" panose="02020603050405020304" pitchFamily="18" charset="0"/>
              </a:rPr>
              <a:t>It examines how sentences or segments build upon each other to convey ideas and maintain continuity.</a:t>
            </a:r>
          </a:p>
          <a:p>
            <a:pPr marL="0" indent="0" algn="just">
              <a:lnSpc>
                <a:spcPct val="150000"/>
              </a:lnSpc>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801081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05659" y="21996"/>
            <a:ext cx="8932682" cy="609600"/>
          </a:xfrm>
        </p:spPr>
        <p:txBody>
          <a:bodyPr/>
          <a:lstStyle/>
          <a:p>
            <a:pPr marL="0" indent="0">
              <a:lnSpc>
                <a:spcPct val="150000"/>
              </a:lnSpc>
              <a:buNone/>
            </a:pPr>
            <a:r>
              <a:rPr lang="en-US" sz="3200" b="1" dirty="0">
                <a:latin typeface="Times New Roman" panose="02020603050405020304" pitchFamily="18" charset="0"/>
                <a:cs typeface="Times New Roman" panose="02020603050405020304" pitchFamily="18" charset="0"/>
              </a:rPr>
              <a:t>key aspects of discourse</a:t>
            </a:r>
          </a:p>
        </p:txBody>
      </p:sp>
      <p:sp>
        <p:nvSpPr>
          <p:cNvPr id="5" name="Content Placeholder 4">
            <a:extLst>
              <a:ext uri="{FF2B5EF4-FFF2-40B4-BE49-F238E27FC236}">
                <a16:creationId xmlns:a16="http://schemas.microsoft.com/office/drawing/2014/main" id="{F40DC855-5241-F8CC-1C4A-14F1110FA13E}"/>
              </a:ext>
            </a:extLst>
          </p:cNvPr>
          <p:cNvSpPr>
            <a:spLocks noGrp="1"/>
          </p:cNvSpPr>
          <p:nvPr>
            <p:ph idx="1"/>
          </p:nvPr>
        </p:nvSpPr>
        <p:spPr>
          <a:xfrm>
            <a:off x="138653" y="533400"/>
            <a:ext cx="8899688" cy="5287963"/>
          </a:xfrm>
        </p:spPr>
        <p:txBody>
          <a:bodyPr/>
          <a:lstStyle/>
          <a:p>
            <a:pPr marL="0" indent="0" algn="just">
              <a:buNone/>
            </a:pPr>
            <a:r>
              <a:rPr lang="en-US" sz="2400" b="1" dirty="0">
                <a:latin typeface="Times New Roman" panose="02020603050405020304" pitchFamily="18" charset="0"/>
                <a:cs typeface="Times New Roman" panose="02020603050405020304" pitchFamily="18" charset="0"/>
              </a:rPr>
              <a:t>5. Coherence Devices: </a:t>
            </a:r>
          </a:p>
          <a:p>
            <a:pPr lvl="1" algn="just"/>
            <a:r>
              <a:rPr lang="en-US" sz="1800" dirty="0">
                <a:latin typeface="Times New Roman" panose="02020603050405020304" pitchFamily="18" charset="0"/>
                <a:cs typeface="Times New Roman" panose="02020603050405020304" pitchFamily="18" charset="0"/>
              </a:rPr>
              <a:t>Discourse analysis looks at linguistic devices and markers used to establish relationship between sentences, such as transitional phrases ("however," "therefore"), pronouns, and conjunctions (but, for, or, so </a:t>
            </a:r>
            <a:r>
              <a:rPr lang="en-US" sz="1800" dirty="0" err="1">
                <a:latin typeface="Times New Roman" panose="02020603050405020304" pitchFamily="18" charset="0"/>
                <a:cs typeface="Times New Roman" panose="02020603050405020304" pitchFamily="18" charset="0"/>
              </a:rPr>
              <a:t>etc</a:t>
            </a:r>
            <a:r>
              <a:rPr lang="en-US" sz="1800" dirty="0">
                <a:latin typeface="Times New Roman" panose="02020603050405020304" pitchFamily="18" charset="0"/>
                <a:cs typeface="Times New Roman" panose="02020603050405020304" pitchFamily="18" charset="0"/>
              </a:rPr>
              <a:t>).</a:t>
            </a:r>
          </a:p>
          <a:p>
            <a:pPr marL="0" indent="0" algn="just">
              <a:buNone/>
            </a:pPr>
            <a:r>
              <a:rPr lang="en-US" sz="2400" b="1" dirty="0">
                <a:latin typeface="Times New Roman" panose="02020603050405020304" pitchFamily="18" charset="0"/>
                <a:cs typeface="Times New Roman" panose="02020603050405020304" pitchFamily="18" charset="0"/>
              </a:rPr>
              <a:t>6. Anaphora and Coreference: </a:t>
            </a:r>
          </a:p>
          <a:p>
            <a:pPr algn="just"/>
            <a:r>
              <a:rPr lang="en-US" sz="1800" dirty="0">
                <a:latin typeface="Times New Roman" panose="02020603050405020304" pitchFamily="18" charset="0"/>
                <a:cs typeface="Times New Roman" panose="02020603050405020304" pitchFamily="18" charset="0"/>
              </a:rPr>
              <a:t>Anaphora and coreference resolution are important aspects of discourse analysis. They involve determining what pronouns or references (e.g., "he," "it") refer to within a text or conversation. E.g. the word “it” in the sentence “she wanted it” depends upon the prior discourse context Discourse Integration</a:t>
            </a:r>
          </a:p>
          <a:p>
            <a:pPr marL="0" indent="0" algn="just">
              <a:buNone/>
            </a:pPr>
            <a:r>
              <a:rPr lang="en-US" sz="2400" b="1" dirty="0">
                <a:latin typeface="Times New Roman" panose="02020603050405020304" pitchFamily="18" charset="0"/>
                <a:cs typeface="Times New Roman" panose="02020603050405020304" pitchFamily="18" charset="0"/>
              </a:rPr>
              <a:t>7. Discourse Structure:</a:t>
            </a:r>
          </a:p>
          <a:p>
            <a:pPr lvl="1" algn="just"/>
            <a:r>
              <a:rPr lang="en-US" sz="1800" b="1"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Identifying discourse structure can involve segmenting text into paragraphs, dialogue turns, or topic shifts, helping to organize and understand the content better.</a:t>
            </a:r>
          </a:p>
          <a:p>
            <a:pPr marL="0" indent="0" algn="just">
              <a:buNone/>
            </a:pPr>
            <a:r>
              <a:rPr lang="en-US" sz="2400" b="1" dirty="0">
                <a:latin typeface="Times New Roman" panose="02020603050405020304" pitchFamily="18" charset="0"/>
                <a:cs typeface="Times New Roman" panose="02020603050405020304" pitchFamily="18" charset="0"/>
              </a:rPr>
              <a:t>8. Pragmatics: </a:t>
            </a:r>
          </a:p>
          <a:p>
            <a:pPr lvl="1" algn="just"/>
            <a:r>
              <a:rPr lang="en-US" sz="1800" dirty="0">
                <a:latin typeface="Times New Roman" panose="02020603050405020304" pitchFamily="18" charset="0"/>
                <a:cs typeface="Times New Roman" panose="02020603050405020304" pitchFamily="18" charset="0"/>
              </a:rPr>
              <a:t>Discourse analysis also delves into pragmatics, which deals with how language is used in context. This includes understanding implied meaning, indirect speech acts, and the role of context in interpretation.</a:t>
            </a:r>
          </a:p>
          <a:p>
            <a:pPr algn="just"/>
            <a:endParaRPr lang="en-US" sz="24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98486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304800"/>
            <a:ext cx="8229600" cy="609600"/>
          </a:xfrm>
        </p:spPr>
        <p:txBody>
          <a:bodyPr/>
          <a:lstStyle/>
          <a:p>
            <a:br>
              <a:rPr lang="en-IN"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Antonymy</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76200" y="759641"/>
            <a:ext cx="8686800" cy="6117213"/>
          </a:xfrm>
        </p:spPr>
        <p:txBody>
          <a:bodyPr/>
          <a:lstStyle/>
          <a:p>
            <a:pPr marL="0" indent="0" algn="just">
              <a:buNone/>
            </a:pPr>
            <a:r>
              <a:rPr lang="en-US" sz="2200" b="1" dirty="0">
                <a:latin typeface="Times New Roman" panose="02020603050405020304" pitchFamily="18" charset="0"/>
                <a:cs typeface="Times New Roman" panose="02020603050405020304" pitchFamily="18" charset="0"/>
              </a:rPr>
              <a:t>Antonyms can also be categorized based on their morphological relationship: </a:t>
            </a:r>
          </a:p>
          <a:p>
            <a:pPr marL="0" indent="0" algn="just">
              <a:lnSpc>
                <a:spcPct val="150000"/>
              </a:lnSpc>
              <a:buNone/>
            </a:pPr>
            <a:r>
              <a:rPr lang="en-US" sz="2200" b="1" dirty="0">
                <a:latin typeface="Times New Roman" panose="02020603050405020304" pitchFamily="18" charset="0"/>
                <a:cs typeface="Times New Roman" panose="02020603050405020304" pitchFamily="18" charset="0"/>
              </a:rPr>
              <a:t>b. Morphologically Related Antonyms</a:t>
            </a:r>
          </a:p>
          <a:p>
            <a:pPr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Morphologically related antonyms are pairs of words where the words have a </a:t>
            </a:r>
            <a:r>
              <a:rPr lang="en-US" sz="2000" b="1" dirty="0">
                <a:latin typeface="Times New Roman" panose="02020603050405020304" pitchFamily="18" charset="0"/>
                <a:cs typeface="Times New Roman" panose="02020603050405020304" pitchFamily="18" charset="0"/>
              </a:rPr>
              <a:t>common linguistic root </a:t>
            </a:r>
            <a:r>
              <a:rPr lang="en-US" sz="2000" dirty="0">
                <a:latin typeface="Times New Roman" panose="02020603050405020304" pitchFamily="18" charset="0"/>
                <a:cs typeface="Times New Roman" panose="02020603050405020304" pitchFamily="18" charset="0"/>
              </a:rPr>
              <a:t>and often </a:t>
            </a:r>
            <a:r>
              <a:rPr lang="en-US" sz="2000" b="1" dirty="0">
                <a:latin typeface="Times New Roman" panose="02020603050405020304" pitchFamily="18" charset="0"/>
                <a:cs typeface="Times New Roman" panose="02020603050405020304" pitchFamily="18" charset="0"/>
              </a:rPr>
              <a:t>involve the addition of prefixes, suffixes, or changes in word structure to create the opposite meaning.</a:t>
            </a:r>
          </a:p>
          <a:p>
            <a:pPr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These antonyms are formed through </a:t>
            </a:r>
            <a:r>
              <a:rPr lang="en-US" sz="2000" b="1" dirty="0">
                <a:latin typeface="Times New Roman" panose="02020603050405020304" pitchFamily="18" charset="0"/>
                <a:cs typeface="Times New Roman" panose="02020603050405020304" pitchFamily="18" charset="0"/>
              </a:rPr>
              <a:t>morphological processes, </a:t>
            </a:r>
            <a:r>
              <a:rPr lang="en-US" sz="2000" dirty="0">
                <a:latin typeface="Times New Roman" panose="02020603050405020304" pitchFamily="18" charset="0"/>
                <a:cs typeface="Times New Roman" panose="02020603050405020304" pitchFamily="18" charset="0"/>
              </a:rPr>
              <a:t>where a word's structure is altered to convey the opposite meaning.</a:t>
            </a:r>
          </a:p>
          <a:p>
            <a:pPr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Common prefixes used to create morphologically related antonyms include "un-" (e.g., "happy" and "unhappy") and "dis-" (e.g., "order" and "disorder").</a:t>
            </a:r>
          </a:p>
          <a:p>
            <a:pPr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Examples include "possible" and "impossible," "like" and "dislike," or "do" and "undo." In these pairs, one word is created by modifying the other through morphological changes.</a:t>
            </a:r>
          </a:p>
          <a:p>
            <a:pPr lvl="1" algn="just"/>
            <a:endParaRPr lang="en-US" sz="2000" dirty="0">
              <a:latin typeface="Times New Roman" panose="02020603050405020304" pitchFamily="18" charset="0"/>
              <a:cs typeface="Times New Roman" panose="02020603050405020304" pitchFamily="18" charset="0"/>
            </a:endParaRPr>
          </a:p>
          <a:p>
            <a:pPr marL="0" indent="0" algn="just">
              <a:lnSpc>
                <a:spcPct val="150000"/>
              </a:lnSpc>
              <a:buNone/>
            </a:pP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459813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204248" y="203462"/>
            <a:ext cx="8932682" cy="609600"/>
          </a:xfrm>
        </p:spPr>
        <p:txBody>
          <a:bodyPr/>
          <a:lstStyle/>
          <a:p>
            <a:r>
              <a:rPr lang="en-IN" sz="3600" b="1" dirty="0">
                <a:latin typeface="Times New Roman" panose="02020603050405020304" pitchFamily="18" charset="0"/>
                <a:cs typeface="Times New Roman" panose="02020603050405020304" pitchFamily="18" charset="0"/>
              </a:rPr>
              <a:t>Coreference Resolution</a:t>
            </a:r>
            <a:br>
              <a:rPr lang="en-IN" sz="3600" b="1" dirty="0">
                <a:latin typeface="Times New Roman" panose="02020603050405020304" pitchFamily="18" charset="0"/>
                <a:cs typeface="Times New Roman" panose="02020603050405020304" pitchFamily="18" charset="0"/>
              </a:rPr>
            </a:br>
            <a:endParaRPr lang="en-IN" sz="3600" b="1"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0DC855-5241-F8CC-1C4A-14F1110FA13E}"/>
              </a:ext>
            </a:extLst>
          </p:cNvPr>
          <p:cNvSpPr>
            <a:spLocks noGrp="1"/>
          </p:cNvSpPr>
          <p:nvPr>
            <p:ph idx="1"/>
          </p:nvPr>
        </p:nvSpPr>
        <p:spPr>
          <a:xfrm>
            <a:off x="211318" y="685800"/>
            <a:ext cx="8728434" cy="5791200"/>
          </a:xfrm>
        </p:spPr>
        <p:txBody>
          <a:bodyPr/>
          <a:lstStyle/>
          <a:p>
            <a:pPr algn="just">
              <a:lnSpc>
                <a:spcPct val="150000"/>
              </a:lnSpc>
            </a:pPr>
            <a:r>
              <a:rPr lang="en-US" sz="2400" dirty="0">
                <a:latin typeface="Times New Roman" panose="02020603050405020304" pitchFamily="18" charset="0"/>
                <a:cs typeface="Times New Roman" panose="02020603050405020304" pitchFamily="18" charset="0"/>
              </a:rPr>
              <a:t>Coreference resolution is the task of </a:t>
            </a:r>
            <a:r>
              <a:rPr lang="en-US" sz="2400" b="1" dirty="0">
                <a:latin typeface="Times New Roman" panose="02020603050405020304" pitchFamily="18" charset="0"/>
                <a:cs typeface="Times New Roman" panose="02020603050405020304" pitchFamily="18" charset="0"/>
              </a:rPr>
              <a:t>finding all referring expressions</a:t>
            </a:r>
            <a:r>
              <a:rPr lang="en-US" sz="2400" dirty="0">
                <a:latin typeface="Times New Roman" panose="02020603050405020304" pitchFamily="18" charset="0"/>
                <a:cs typeface="Times New Roman" panose="02020603050405020304" pitchFamily="18" charset="0"/>
              </a:rPr>
              <a:t> like — (he, I, that, this…, or any subject or noun / called </a:t>
            </a:r>
            <a:r>
              <a:rPr lang="en-US" sz="2400" b="1" dirty="0">
                <a:latin typeface="Times New Roman" panose="02020603050405020304" pitchFamily="18" charset="0"/>
                <a:cs typeface="Times New Roman" panose="02020603050405020304" pitchFamily="18" charset="0"/>
              </a:rPr>
              <a:t>mentions</a:t>
            </a:r>
            <a:r>
              <a:rPr lang="en-US" sz="2400" dirty="0">
                <a:latin typeface="Times New Roman" panose="02020603050405020304" pitchFamily="18" charset="0"/>
                <a:cs typeface="Times New Roman" panose="02020603050405020304" pitchFamily="18" charset="0"/>
              </a:rPr>
              <a:t>) is referred to which entity (referents like any person, thing, subject etc...)</a:t>
            </a:r>
          </a:p>
          <a:p>
            <a:pPr algn="just">
              <a:lnSpc>
                <a:spcPct val="150000"/>
              </a:lnSpc>
            </a:pPr>
            <a:r>
              <a:rPr lang="en-US" sz="2400" dirty="0">
                <a:latin typeface="Times New Roman" panose="02020603050405020304" pitchFamily="18" charset="0"/>
                <a:cs typeface="Times New Roman" panose="02020603050405020304" pitchFamily="18" charset="0"/>
              </a:rPr>
              <a:t>After finding and grouping these </a:t>
            </a:r>
            <a:r>
              <a:rPr lang="en-US" sz="2400" b="1" dirty="0">
                <a:latin typeface="Times New Roman" panose="02020603050405020304" pitchFamily="18" charset="0"/>
                <a:cs typeface="Times New Roman" panose="02020603050405020304" pitchFamily="18" charset="0"/>
              </a:rPr>
              <a:t>mentions</a:t>
            </a:r>
            <a:r>
              <a:rPr lang="en-US" sz="2400" dirty="0">
                <a:latin typeface="Times New Roman" panose="02020603050405020304" pitchFamily="18" charset="0"/>
                <a:cs typeface="Times New Roman" panose="02020603050405020304" pitchFamily="18" charset="0"/>
              </a:rPr>
              <a:t> we can resolve them by replacing, as stated above, pronouns with noun phrases.</a:t>
            </a:r>
            <a:r>
              <a:rPr lang="en-US" sz="2400" b="1" dirty="0">
                <a:latin typeface="Times New Roman" panose="02020603050405020304" pitchFamily="18" charset="0"/>
                <a:cs typeface="Times New Roman" panose="02020603050405020304" pitchFamily="18" charset="0"/>
              </a:rPr>
              <a:t>	</a:t>
            </a:r>
          </a:p>
          <a:p>
            <a:pPr algn="just">
              <a:lnSpc>
                <a:spcPct val="150000"/>
              </a:lnSpc>
            </a:pPr>
            <a:r>
              <a:rPr lang="en-US" sz="2400" b="1" dirty="0">
                <a:latin typeface="Times New Roman" panose="02020603050405020304" pitchFamily="18" charset="0"/>
                <a:cs typeface="Times New Roman" panose="02020603050405020304" pitchFamily="18" charset="0"/>
              </a:rPr>
              <a:t>Example:</a:t>
            </a:r>
          </a:p>
        </p:txBody>
      </p:sp>
      <p:pic>
        <p:nvPicPr>
          <p:cNvPr id="3" name="Picture 2">
            <a:extLst>
              <a:ext uri="{FF2B5EF4-FFF2-40B4-BE49-F238E27FC236}">
                <a16:creationId xmlns:a16="http://schemas.microsoft.com/office/drawing/2014/main" id="{D2F4887F-BAAF-FCD3-C974-E41B8097DCA4}"/>
              </a:ext>
            </a:extLst>
          </p:cNvPr>
          <p:cNvPicPr>
            <a:picLocks noChangeAspect="1"/>
          </p:cNvPicPr>
          <p:nvPr/>
        </p:nvPicPr>
        <p:blipFill>
          <a:blip r:embed="rId2"/>
          <a:stretch>
            <a:fillRect/>
          </a:stretch>
        </p:blipFill>
        <p:spPr>
          <a:xfrm>
            <a:off x="895031" y="4841449"/>
            <a:ext cx="7353937" cy="1981200"/>
          </a:xfrm>
          <a:prstGeom prst="rect">
            <a:avLst/>
          </a:prstGeom>
        </p:spPr>
      </p:pic>
    </p:spTree>
    <p:extLst>
      <p:ext uri="{BB962C8B-B14F-4D97-AF65-F5344CB8AC3E}">
        <p14:creationId xmlns:p14="http://schemas.microsoft.com/office/powerpoint/2010/main" val="214390658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211318" y="304800"/>
            <a:ext cx="8932682" cy="609600"/>
          </a:xfrm>
        </p:spPr>
        <p:txBody>
          <a:bodyPr/>
          <a:lstStyle/>
          <a:p>
            <a:r>
              <a:rPr lang="en-IN" sz="3600" b="1" dirty="0">
                <a:latin typeface="Times New Roman" panose="02020603050405020304" pitchFamily="18" charset="0"/>
                <a:cs typeface="Times New Roman" panose="02020603050405020304" pitchFamily="18" charset="0"/>
              </a:rPr>
              <a:t>Coreference Resolution - Example</a:t>
            </a:r>
            <a:br>
              <a:rPr lang="en-IN" sz="3600" b="1" dirty="0">
                <a:latin typeface="Times New Roman" panose="02020603050405020304" pitchFamily="18" charset="0"/>
                <a:cs typeface="Times New Roman" panose="02020603050405020304" pitchFamily="18" charset="0"/>
              </a:rPr>
            </a:br>
            <a:endParaRPr lang="en-IN" sz="3600" b="1" dirty="0">
              <a:latin typeface="Times New Roman" panose="02020603050405020304" pitchFamily="18" charset="0"/>
              <a:cs typeface="Times New Roman" panose="02020603050405020304" pitchFamily="18" charset="0"/>
            </a:endParaRPr>
          </a:p>
        </p:txBody>
      </p:sp>
      <p:pic>
        <p:nvPicPr>
          <p:cNvPr id="1026" name="Picture 2" descr="I thought Naomi's dress looked great on her and wanted to find out where she bought it">
            <a:extLst>
              <a:ext uri="{FF2B5EF4-FFF2-40B4-BE49-F238E27FC236}">
                <a16:creationId xmlns:a16="http://schemas.microsoft.com/office/drawing/2014/main" id="{D30D26BE-6786-0098-EB5E-A2AAC97C9BB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09800" y="609600"/>
            <a:ext cx="3810000" cy="22914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127FADB-1179-1546-C2FE-B148FAF1DA98}"/>
              </a:ext>
            </a:extLst>
          </p:cNvPr>
          <p:cNvSpPr txBox="1"/>
          <p:nvPr/>
        </p:nvSpPr>
        <p:spPr>
          <a:xfrm>
            <a:off x="381000" y="2884407"/>
            <a:ext cx="8001000" cy="2806987"/>
          </a:xfrm>
          <a:prstGeom prst="rect">
            <a:avLst/>
          </a:prstGeom>
          <a:noFill/>
        </p:spPr>
        <p:txBody>
          <a:bodyPr wrap="square">
            <a:spAutoFit/>
          </a:bodyPr>
          <a:lstStyle/>
          <a:p>
            <a:pPr algn="just">
              <a:lnSpc>
                <a:spcPct val="150000"/>
              </a:lnSpc>
            </a:pPr>
            <a:r>
              <a:rPr lang="en-US" sz="2000" dirty="0">
                <a:latin typeface="Times New Roman" panose="02020603050405020304" pitchFamily="18" charset="0"/>
                <a:cs typeface="Times New Roman" panose="02020603050405020304" pitchFamily="18" charset="0"/>
              </a:rPr>
              <a:t>There are </a:t>
            </a:r>
            <a:r>
              <a:rPr lang="en-US" sz="2000" b="1" dirty="0">
                <a:latin typeface="Times New Roman" panose="02020603050405020304" pitchFamily="18" charset="0"/>
                <a:cs typeface="Times New Roman" panose="02020603050405020304" pitchFamily="18" charset="0"/>
              </a:rPr>
              <a:t>two entities </a:t>
            </a:r>
            <a:r>
              <a:rPr lang="en-US" sz="2000" dirty="0">
                <a:latin typeface="Times New Roman" panose="02020603050405020304" pitchFamily="18" charset="0"/>
                <a:cs typeface="Times New Roman" panose="02020603050405020304" pitchFamily="18" charset="0"/>
              </a:rPr>
              <a:t>in this sentence:</a:t>
            </a:r>
          </a:p>
          <a:p>
            <a:pPr algn="just">
              <a:lnSpc>
                <a:spcPct val="150000"/>
              </a:lnSpc>
              <a:buFont typeface="+mj-lt"/>
              <a:buAutoNum type="arabicPeriod"/>
            </a:pPr>
            <a:r>
              <a:rPr lang="en-US" sz="2000" b="1" dirty="0">
                <a:latin typeface="Times New Roman" panose="02020603050405020304" pitchFamily="18" charset="0"/>
                <a:cs typeface="Times New Roman" panose="02020603050405020304" pitchFamily="18" charset="0"/>
              </a:rPr>
              <a:t>Naomi</a:t>
            </a:r>
          </a:p>
          <a:p>
            <a:pPr algn="just">
              <a:lnSpc>
                <a:spcPct val="150000"/>
              </a:lnSpc>
              <a:buFont typeface="+mj-lt"/>
              <a:buAutoNum type="arabicPeriod"/>
            </a:pPr>
            <a:r>
              <a:rPr lang="en-US" sz="2000" b="1" dirty="0">
                <a:latin typeface="Times New Roman" panose="02020603050405020304" pitchFamily="18" charset="0"/>
                <a:cs typeface="Times New Roman" panose="02020603050405020304" pitchFamily="18" charset="0"/>
              </a:rPr>
              <a:t>Naomi's dress</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Naomi, her and she all refer to a single entity.</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Naomi's dress and it both refer to another entity.</a:t>
            </a:r>
          </a:p>
          <a:p>
            <a:pPr algn="just">
              <a:lnSpc>
                <a:spcPct val="150000"/>
              </a:lnSpc>
            </a:pPr>
            <a:r>
              <a:rPr lang="en-US" sz="2000" b="1" dirty="0">
                <a:latin typeface="Times New Roman" panose="02020603050405020304" pitchFamily="18" charset="0"/>
                <a:cs typeface="Times New Roman" panose="02020603050405020304" pitchFamily="18" charset="0"/>
              </a:rPr>
              <a:t>Our brains will instantly recognize this, but a computer will not.</a:t>
            </a:r>
          </a:p>
        </p:txBody>
      </p:sp>
      <p:sp>
        <p:nvSpPr>
          <p:cNvPr id="8" name="TextBox 7">
            <a:extLst>
              <a:ext uri="{FF2B5EF4-FFF2-40B4-BE49-F238E27FC236}">
                <a16:creationId xmlns:a16="http://schemas.microsoft.com/office/drawing/2014/main" id="{C8F0AE16-71A6-001A-9E72-6C575D6F709F}"/>
              </a:ext>
            </a:extLst>
          </p:cNvPr>
          <p:cNvSpPr txBox="1"/>
          <p:nvPr/>
        </p:nvSpPr>
        <p:spPr>
          <a:xfrm>
            <a:off x="381000" y="5885624"/>
            <a:ext cx="8686800" cy="1200329"/>
          </a:xfrm>
          <a:prstGeom prst="rect">
            <a:avLst/>
          </a:prstGeom>
          <a:noFill/>
        </p:spPr>
        <p:txBody>
          <a:bodyPr wrap="square">
            <a:spAutoFit/>
          </a:bodyPr>
          <a:lstStyle/>
          <a:p>
            <a:r>
              <a:rPr lang="en-IN" dirty="0"/>
              <a:t>Demo:</a:t>
            </a:r>
          </a:p>
          <a:p>
            <a:r>
              <a:rPr lang="en-IN" dirty="0">
                <a:hlinkClick r:id="rId3"/>
              </a:rPr>
              <a:t>https://lvngd.com/blog/coreference-resolution-python-spacy-neuralcoref/#:~:text=Coreference%20resolution%20is%20a%20task,Naomi</a:t>
            </a:r>
            <a:endParaRPr lang="en-IN" dirty="0"/>
          </a:p>
          <a:p>
            <a:endParaRPr lang="en-IN" dirty="0"/>
          </a:p>
        </p:txBody>
      </p:sp>
    </p:spTree>
    <p:extLst>
      <p:ext uri="{BB962C8B-B14F-4D97-AF65-F5344CB8AC3E}">
        <p14:creationId xmlns:p14="http://schemas.microsoft.com/office/powerpoint/2010/main" val="158483793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209747" y="381000"/>
            <a:ext cx="8932682" cy="609600"/>
          </a:xfrm>
        </p:spPr>
        <p:txBody>
          <a:bodyPr/>
          <a:lstStyle/>
          <a:p>
            <a:r>
              <a:rPr lang="en-IN" sz="3600" b="1" dirty="0">
                <a:latin typeface="Times New Roman" panose="02020603050405020304" pitchFamily="18" charset="0"/>
                <a:cs typeface="Times New Roman" panose="02020603050405020304" pitchFamily="18" charset="0"/>
              </a:rPr>
              <a:t>Coreference Resolution</a:t>
            </a:r>
            <a:br>
              <a:rPr lang="en-IN" sz="3600" b="1" dirty="0">
                <a:latin typeface="Times New Roman" panose="02020603050405020304" pitchFamily="18" charset="0"/>
                <a:cs typeface="Times New Roman" panose="02020603050405020304" pitchFamily="18" charset="0"/>
              </a:rPr>
            </a:br>
            <a:endParaRPr lang="en-IN" sz="3600" b="1"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0DC855-5241-F8CC-1C4A-14F1110FA13E}"/>
              </a:ext>
            </a:extLst>
          </p:cNvPr>
          <p:cNvSpPr>
            <a:spLocks noGrp="1"/>
          </p:cNvSpPr>
          <p:nvPr>
            <p:ph idx="1"/>
          </p:nvPr>
        </p:nvSpPr>
        <p:spPr>
          <a:xfrm>
            <a:off x="209747" y="990600"/>
            <a:ext cx="8611385" cy="5287963"/>
          </a:xfrm>
        </p:spPr>
        <p:txBody>
          <a:bodyPr/>
          <a:lstStyle/>
          <a:p>
            <a:pPr algn="just">
              <a:lnSpc>
                <a:spcPct val="150000"/>
              </a:lnSpc>
            </a:pPr>
            <a:r>
              <a:rPr lang="en-US" sz="2400" dirty="0">
                <a:latin typeface="Times New Roman" panose="02020603050405020304" pitchFamily="18" charset="0"/>
                <a:cs typeface="Times New Roman" panose="02020603050405020304" pitchFamily="18" charset="0"/>
              </a:rPr>
              <a:t>Coreference resolution is an exceptionally versatile tool and can be applied to a variety of NLP tasks such as text understanding, information extraction, machine translation, sentiment analysis, or document summarization. </a:t>
            </a:r>
          </a:p>
          <a:p>
            <a:pPr algn="just">
              <a:lnSpc>
                <a:spcPct val="150000"/>
              </a:lnSpc>
            </a:pPr>
            <a:r>
              <a:rPr lang="en-US" sz="2400" dirty="0">
                <a:latin typeface="Times New Roman" panose="02020603050405020304" pitchFamily="18" charset="0"/>
                <a:cs typeface="Times New Roman" panose="02020603050405020304" pitchFamily="18" charset="0"/>
              </a:rPr>
              <a:t>It is a great way to </a:t>
            </a:r>
            <a:r>
              <a:rPr lang="en-US" sz="2400" b="1" dirty="0">
                <a:latin typeface="Times New Roman" panose="02020603050405020304" pitchFamily="18" charset="0"/>
                <a:cs typeface="Times New Roman" panose="02020603050405020304" pitchFamily="18" charset="0"/>
              </a:rPr>
              <a:t>obtain unambiguous sentences </a:t>
            </a:r>
            <a:r>
              <a:rPr lang="en-US" sz="2400" dirty="0">
                <a:latin typeface="Times New Roman" panose="02020603050405020304" pitchFamily="18" charset="0"/>
                <a:cs typeface="Times New Roman" panose="02020603050405020304" pitchFamily="18" charset="0"/>
              </a:rPr>
              <a:t>which can be much more easily understood by computers.</a:t>
            </a:r>
          </a:p>
        </p:txBody>
      </p:sp>
    </p:spTree>
    <p:extLst>
      <p:ext uri="{BB962C8B-B14F-4D97-AF65-F5344CB8AC3E}">
        <p14:creationId xmlns:p14="http://schemas.microsoft.com/office/powerpoint/2010/main" val="38732563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219959" y="304800"/>
            <a:ext cx="8932682" cy="609600"/>
          </a:xfrm>
        </p:spPr>
        <p:txBody>
          <a:bodyPr/>
          <a:lstStyle/>
          <a:p>
            <a:r>
              <a:rPr lang="en-IN" sz="3600" b="1" dirty="0">
                <a:latin typeface="Times New Roman" panose="02020603050405020304" pitchFamily="18" charset="0"/>
                <a:cs typeface="Times New Roman" panose="02020603050405020304" pitchFamily="18" charset="0"/>
              </a:rPr>
              <a:t>Types of Coreference resolution </a:t>
            </a:r>
            <a:br>
              <a:rPr lang="en-IN" sz="3600" b="1" dirty="0">
                <a:latin typeface="Times New Roman" panose="02020603050405020304" pitchFamily="18" charset="0"/>
                <a:cs typeface="Times New Roman" panose="02020603050405020304" pitchFamily="18" charset="0"/>
              </a:rPr>
            </a:br>
            <a:endParaRPr lang="en-IN" sz="3600" b="1" dirty="0">
              <a:latin typeface="Times New Roman" panose="02020603050405020304" pitchFamily="18" charset="0"/>
              <a:cs typeface="Times New Roman" panose="02020603050405020304" pitchFamily="18" charset="0"/>
            </a:endParaRPr>
          </a:p>
        </p:txBody>
      </p:sp>
      <p:sp>
        <p:nvSpPr>
          <p:cNvPr id="3" name="Rectangle 1">
            <a:extLst>
              <a:ext uri="{FF2B5EF4-FFF2-40B4-BE49-F238E27FC236}">
                <a16:creationId xmlns:a16="http://schemas.microsoft.com/office/drawing/2014/main" id="{6E1D8C9E-647F-C483-8D41-60675FD2AB9A}"/>
              </a:ext>
            </a:extLst>
          </p:cNvPr>
          <p:cNvSpPr>
            <a:spLocks noGrp="1" noChangeArrowheads="1"/>
          </p:cNvSpPr>
          <p:nvPr>
            <p:ph idx="1"/>
          </p:nvPr>
        </p:nvSpPr>
        <p:spPr bwMode="auto">
          <a:xfrm>
            <a:off x="219959" y="914400"/>
            <a:ext cx="8650664" cy="210346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just">
              <a:lnSpc>
                <a:spcPct val="200000"/>
              </a:lnSpc>
              <a:spcBef>
                <a:spcPct val="0"/>
              </a:spcBef>
            </a:pPr>
            <a:r>
              <a:rPr lang="en-US" altLang="en-US" sz="2400" b="1" dirty="0">
                <a:latin typeface="Times New Roman" panose="02020603050405020304" pitchFamily="18" charset="0"/>
                <a:cs typeface="Times New Roman" panose="02020603050405020304" pitchFamily="18" charset="0"/>
              </a:rPr>
              <a:t>Anaphora</a:t>
            </a:r>
          </a:p>
          <a:p>
            <a:pPr algn="just">
              <a:lnSpc>
                <a:spcPct val="200000"/>
              </a:lnSpc>
              <a:spcBef>
                <a:spcPct val="0"/>
              </a:spcBef>
            </a:pPr>
            <a:r>
              <a:rPr lang="en-US" altLang="en-US" sz="2400" b="1" dirty="0">
                <a:latin typeface="Times New Roman" panose="02020603050405020304" pitchFamily="18" charset="0"/>
                <a:cs typeface="Times New Roman" panose="02020603050405020304" pitchFamily="18" charset="0"/>
              </a:rPr>
              <a:t>Cataphora</a:t>
            </a:r>
          </a:p>
          <a:p>
            <a:pPr algn="just">
              <a:lnSpc>
                <a:spcPct val="200000"/>
              </a:lnSpc>
              <a:spcBef>
                <a:spcPct val="0"/>
              </a:spcBef>
            </a:pPr>
            <a:r>
              <a:rPr lang="en-US" altLang="en-US" sz="2400" b="1" dirty="0">
                <a:latin typeface="Times New Roman" panose="02020603050405020304" pitchFamily="18" charset="0"/>
                <a:cs typeface="Times New Roman" panose="02020603050405020304" pitchFamily="18" charset="0"/>
              </a:rPr>
              <a:t>Split Antecedents</a:t>
            </a:r>
          </a:p>
        </p:txBody>
      </p:sp>
    </p:spTree>
    <p:extLst>
      <p:ext uri="{BB962C8B-B14F-4D97-AF65-F5344CB8AC3E}">
        <p14:creationId xmlns:p14="http://schemas.microsoft.com/office/powerpoint/2010/main" val="206138635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219959" y="381000"/>
            <a:ext cx="8932682" cy="609600"/>
          </a:xfrm>
        </p:spPr>
        <p:txBody>
          <a:bodyPr/>
          <a:lstStyle/>
          <a:p>
            <a:r>
              <a:rPr lang="en-IN" sz="3600" b="1" dirty="0">
                <a:latin typeface="Times New Roman" panose="02020603050405020304" pitchFamily="18" charset="0"/>
                <a:cs typeface="Times New Roman" panose="02020603050405020304" pitchFamily="18" charset="0"/>
              </a:rPr>
              <a:t>Types of Coreference resolution </a:t>
            </a:r>
            <a:br>
              <a:rPr lang="en-IN" sz="3600" b="1" dirty="0">
                <a:latin typeface="Times New Roman" panose="02020603050405020304" pitchFamily="18" charset="0"/>
                <a:cs typeface="Times New Roman" panose="02020603050405020304" pitchFamily="18" charset="0"/>
              </a:rPr>
            </a:br>
            <a:endParaRPr lang="en-IN" sz="3600" b="1" dirty="0">
              <a:latin typeface="Times New Roman" panose="02020603050405020304" pitchFamily="18" charset="0"/>
              <a:cs typeface="Times New Roman" panose="02020603050405020304" pitchFamily="18" charset="0"/>
            </a:endParaRPr>
          </a:p>
        </p:txBody>
      </p:sp>
      <p:sp>
        <p:nvSpPr>
          <p:cNvPr id="3" name="Rectangle 1">
            <a:extLst>
              <a:ext uri="{FF2B5EF4-FFF2-40B4-BE49-F238E27FC236}">
                <a16:creationId xmlns:a16="http://schemas.microsoft.com/office/drawing/2014/main" id="{6E1D8C9E-647F-C483-8D41-60675FD2AB9A}"/>
              </a:ext>
            </a:extLst>
          </p:cNvPr>
          <p:cNvSpPr>
            <a:spLocks noGrp="1" noChangeArrowheads="1"/>
          </p:cNvSpPr>
          <p:nvPr>
            <p:ph idx="1"/>
          </p:nvPr>
        </p:nvSpPr>
        <p:spPr bwMode="auto">
          <a:xfrm>
            <a:off x="246668" y="1032883"/>
            <a:ext cx="8650664" cy="54736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just">
              <a:lnSpc>
                <a:spcPct val="150000"/>
              </a:lnSpc>
              <a:spcBef>
                <a:spcPct val="0"/>
              </a:spcBef>
            </a:pPr>
            <a:r>
              <a:rPr lang="en-US" altLang="en-US" sz="2400" b="1" dirty="0">
                <a:latin typeface="Times New Roman" panose="02020603050405020304" pitchFamily="18" charset="0"/>
                <a:cs typeface="Times New Roman" panose="02020603050405020304" pitchFamily="18" charset="0"/>
              </a:rPr>
              <a:t>Anaphora </a:t>
            </a:r>
            <a:r>
              <a:rPr lang="en-US" altLang="en-US" sz="2400" dirty="0">
                <a:latin typeface="Times New Roman" panose="02020603050405020304" pitchFamily="18" charset="0"/>
                <a:cs typeface="Times New Roman" panose="02020603050405020304" pitchFamily="18" charset="0"/>
              </a:rPr>
              <a:t>- “Anaphora is the use of an expression whose interpretation depends specifically upon another (antecedent) expression” or you can say “when the referring expression(anaphor) is pointing backwards”</a:t>
            </a:r>
          </a:p>
          <a:p>
            <a:pPr algn="just">
              <a:lnSpc>
                <a:spcPct val="150000"/>
              </a:lnSpc>
              <a:spcBef>
                <a:spcPct val="0"/>
              </a:spcBef>
            </a:pPr>
            <a:r>
              <a:rPr lang="en-US" altLang="en-US" sz="2400" i="1" dirty="0">
                <a:latin typeface="Times New Roman" panose="02020603050405020304" pitchFamily="18" charset="0"/>
                <a:cs typeface="Times New Roman" panose="02020603050405020304" pitchFamily="18" charset="0"/>
              </a:rPr>
              <a:t>Example</a:t>
            </a:r>
            <a:r>
              <a:rPr lang="en-US" altLang="en-US" sz="2400" dirty="0">
                <a:latin typeface="Times New Roman" panose="02020603050405020304" pitchFamily="18" charset="0"/>
                <a:cs typeface="Times New Roman" panose="02020603050405020304" pitchFamily="18" charset="0"/>
              </a:rPr>
              <a:t>:- </a:t>
            </a:r>
            <a:r>
              <a:rPr lang="en-US" altLang="en-US" sz="2400" b="1" i="1" dirty="0">
                <a:latin typeface="Times New Roman" panose="02020603050405020304" pitchFamily="18" charset="0"/>
                <a:cs typeface="Times New Roman" panose="02020603050405020304" pitchFamily="18" charset="0"/>
              </a:rPr>
              <a:t>The music </a:t>
            </a:r>
            <a:r>
              <a:rPr lang="en-US" altLang="en-US" sz="2400" i="1" dirty="0">
                <a:latin typeface="Times New Roman" panose="02020603050405020304" pitchFamily="18" charset="0"/>
                <a:cs typeface="Times New Roman" panose="02020603050405020304" pitchFamily="18" charset="0"/>
              </a:rPr>
              <a:t>was so loud that </a:t>
            </a:r>
            <a:r>
              <a:rPr lang="en-US" altLang="en-US" sz="2400" b="1" i="1" dirty="0">
                <a:latin typeface="Times New Roman" panose="02020603050405020304" pitchFamily="18" charset="0"/>
                <a:cs typeface="Times New Roman" panose="02020603050405020304" pitchFamily="18" charset="0"/>
              </a:rPr>
              <a:t>it</a:t>
            </a:r>
            <a:r>
              <a:rPr lang="en-US" altLang="en-US" sz="2400" i="1" dirty="0">
                <a:latin typeface="Times New Roman" panose="02020603050405020304" pitchFamily="18" charset="0"/>
                <a:cs typeface="Times New Roman" panose="02020603050405020304" pitchFamily="18" charset="0"/>
              </a:rPr>
              <a:t> couldn’t be enjoyed</a:t>
            </a:r>
            <a:endParaRPr lang="en-US" sz="2400" i="1" dirty="0">
              <a:latin typeface="Times New Roman" panose="02020603050405020304" pitchFamily="18" charset="0"/>
              <a:cs typeface="Times New Roman" panose="02020603050405020304" pitchFamily="18" charset="0"/>
            </a:endParaRPr>
          </a:p>
          <a:p>
            <a:pPr algn="just">
              <a:lnSpc>
                <a:spcPct val="150000"/>
              </a:lnSpc>
              <a:spcBef>
                <a:spcPct val="0"/>
              </a:spcBef>
            </a:pPr>
            <a:r>
              <a:rPr lang="en-US" sz="2400" dirty="0">
                <a:latin typeface="Times New Roman" panose="02020603050405020304" pitchFamily="18" charset="0"/>
                <a:cs typeface="Times New Roman" panose="02020603050405020304" pitchFamily="18" charset="0"/>
              </a:rPr>
              <a:t>The word </a:t>
            </a:r>
            <a:r>
              <a:rPr lang="en-US" sz="2400" b="1" dirty="0">
                <a:latin typeface="Times New Roman" panose="02020603050405020304" pitchFamily="18" charset="0"/>
                <a:cs typeface="Times New Roman" panose="02020603050405020304" pitchFamily="18" charset="0"/>
              </a:rPr>
              <a:t>"it" is an example of an anaphor. </a:t>
            </a:r>
          </a:p>
          <a:p>
            <a:pPr algn="just">
              <a:lnSpc>
                <a:spcPct val="150000"/>
              </a:lnSpc>
              <a:spcBef>
                <a:spcPct val="0"/>
              </a:spcBef>
            </a:pPr>
            <a:r>
              <a:rPr lang="en-US" sz="2400" dirty="0">
                <a:latin typeface="Times New Roman" panose="02020603050405020304" pitchFamily="18" charset="0"/>
                <a:cs typeface="Times New Roman" panose="02020603050405020304" pitchFamily="18" charset="0"/>
              </a:rPr>
              <a:t>It's a pronoun that refers back to the noun </a:t>
            </a:r>
            <a:r>
              <a:rPr lang="en-US" sz="2400" b="1" dirty="0">
                <a:latin typeface="Times New Roman" panose="02020603050405020304" pitchFamily="18" charset="0"/>
                <a:cs typeface="Times New Roman" panose="02020603050405020304" pitchFamily="18" charset="0"/>
              </a:rPr>
              <a:t>"music" </a:t>
            </a:r>
            <a:r>
              <a:rPr lang="en-US" sz="2400" dirty="0">
                <a:latin typeface="Times New Roman" panose="02020603050405020304" pitchFamily="18" charset="0"/>
                <a:cs typeface="Times New Roman" panose="02020603050405020304" pitchFamily="18" charset="0"/>
              </a:rPr>
              <a:t>mentioned earlier in the sentence.</a:t>
            </a:r>
          </a:p>
          <a:p>
            <a:pPr algn="just">
              <a:lnSpc>
                <a:spcPct val="150000"/>
              </a:lnSpc>
              <a:spcBef>
                <a:spcPct val="0"/>
              </a:spcBef>
            </a:pPr>
            <a:r>
              <a:rPr lang="en-US" sz="2400" dirty="0">
                <a:latin typeface="Times New Roman" panose="02020603050405020304" pitchFamily="18" charset="0"/>
                <a:cs typeface="Times New Roman" panose="02020603050405020304" pitchFamily="18" charset="0"/>
              </a:rPr>
              <a:t>So, "it" is used to avoid repeating the word "music" and still make the sentence clear.</a:t>
            </a:r>
            <a:endParaRPr lang="en-US"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285499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219959" y="381000"/>
            <a:ext cx="8932682" cy="609600"/>
          </a:xfrm>
        </p:spPr>
        <p:txBody>
          <a:bodyPr/>
          <a:lstStyle/>
          <a:p>
            <a:r>
              <a:rPr lang="en-IN" sz="3600" b="1" dirty="0">
                <a:latin typeface="Times New Roman" panose="02020603050405020304" pitchFamily="18" charset="0"/>
                <a:cs typeface="Times New Roman" panose="02020603050405020304" pitchFamily="18" charset="0"/>
              </a:rPr>
              <a:t>Types of Coreference resolution </a:t>
            </a:r>
            <a:br>
              <a:rPr lang="en-IN" sz="3600" b="1" dirty="0">
                <a:latin typeface="Times New Roman" panose="02020603050405020304" pitchFamily="18" charset="0"/>
                <a:cs typeface="Times New Roman" panose="02020603050405020304" pitchFamily="18" charset="0"/>
              </a:rPr>
            </a:br>
            <a:endParaRPr lang="en-IN" sz="3600" b="1" dirty="0">
              <a:latin typeface="Times New Roman" panose="02020603050405020304" pitchFamily="18" charset="0"/>
              <a:cs typeface="Times New Roman" panose="02020603050405020304" pitchFamily="18" charset="0"/>
            </a:endParaRPr>
          </a:p>
        </p:txBody>
      </p:sp>
      <p:sp>
        <p:nvSpPr>
          <p:cNvPr id="3" name="Rectangle 1">
            <a:extLst>
              <a:ext uri="{FF2B5EF4-FFF2-40B4-BE49-F238E27FC236}">
                <a16:creationId xmlns:a16="http://schemas.microsoft.com/office/drawing/2014/main" id="{6E1D8C9E-647F-C483-8D41-60675FD2AB9A}"/>
              </a:ext>
            </a:extLst>
          </p:cNvPr>
          <p:cNvSpPr>
            <a:spLocks noGrp="1" noChangeArrowheads="1"/>
          </p:cNvSpPr>
          <p:nvPr>
            <p:ph idx="1"/>
          </p:nvPr>
        </p:nvSpPr>
        <p:spPr bwMode="auto">
          <a:xfrm>
            <a:off x="188004" y="1219200"/>
            <a:ext cx="8650664" cy="35807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just">
              <a:lnSpc>
                <a:spcPct val="200000"/>
              </a:lnSpc>
              <a:spcBef>
                <a:spcPct val="0"/>
              </a:spcBef>
            </a:pPr>
            <a:r>
              <a:rPr lang="en-US" altLang="en-US" sz="2400" b="1" dirty="0">
                <a:latin typeface="Times New Roman" panose="02020603050405020304" pitchFamily="18" charset="0"/>
                <a:cs typeface="Times New Roman" panose="02020603050405020304" pitchFamily="18" charset="0"/>
              </a:rPr>
              <a:t>Cataphora </a:t>
            </a:r>
            <a:r>
              <a:rPr lang="en-US"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its said to be just reverse of anaphora →“the use of an expression that depends upon a </a:t>
            </a:r>
            <a:r>
              <a:rPr lang="en-US" sz="2400" b="1" dirty="0" err="1">
                <a:latin typeface="Times New Roman" panose="02020603050405020304" pitchFamily="18" charset="0"/>
                <a:cs typeface="Times New Roman" panose="02020603050405020304" pitchFamily="18" charset="0"/>
              </a:rPr>
              <a:t>postcedent</a:t>
            </a:r>
            <a:r>
              <a:rPr lang="en-US" sz="2400" b="1" dirty="0">
                <a:latin typeface="Times New Roman" panose="02020603050405020304" pitchFamily="18" charset="0"/>
                <a:cs typeface="Times New Roman" panose="02020603050405020304" pitchFamily="18" charset="0"/>
              </a:rPr>
              <a:t> expression</a:t>
            </a:r>
            <a:r>
              <a:rPr lang="en-US" sz="2400" dirty="0">
                <a:latin typeface="Times New Roman" panose="02020603050405020304" pitchFamily="18" charset="0"/>
                <a:cs typeface="Times New Roman" panose="02020603050405020304" pitchFamily="18" charset="0"/>
              </a:rPr>
              <a:t>” or you can say “when the referring expression is pointing forward”</a:t>
            </a:r>
          </a:p>
          <a:p>
            <a:pPr algn="just">
              <a:lnSpc>
                <a:spcPct val="200000"/>
              </a:lnSpc>
              <a:spcBef>
                <a:spcPct val="0"/>
              </a:spcBef>
            </a:pPr>
            <a:r>
              <a:rPr lang="en-US" altLang="en-US" sz="2400" dirty="0">
                <a:latin typeface="Times New Roman" panose="02020603050405020304" pitchFamily="18" charset="0"/>
                <a:cs typeface="Times New Roman" panose="02020603050405020304" pitchFamily="18" charset="0"/>
              </a:rPr>
              <a:t>Example:- </a:t>
            </a:r>
            <a:r>
              <a:rPr lang="en-US" sz="2400" i="1" dirty="0">
                <a:latin typeface="Times New Roman" panose="02020603050405020304" pitchFamily="18" charset="0"/>
                <a:cs typeface="Times New Roman" panose="02020603050405020304" pitchFamily="18" charset="0"/>
              </a:rPr>
              <a:t>When </a:t>
            </a:r>
            <a:r>
              <a:rPr lang="en-US" sz="2400" b="1" i="1" dirty="0">
                <a:latin typeface="Times New Roman" panose="02020603050405020304" pitchFamily="18" charset="0"/>
                <a:cs typeface="Times New Roman" panose="02020603050405020304" pitchFamily="18" charset="0"/>
              </a:rPr>
              <a:t>he</a:t>
            </a:r>
            <a:r>
              <a:rPr lang="en-US" sz="2400" i="1" dirty="0">
                <a:latin typeface="Times New Roman" panose="02020603050405020304" pitchFamily="18" charset="0"/>
                <a:cs typeface="Times New Roman" panose="02020603050405020304" pitchFamily="18" charset="0"/>
              </a:rPr>
              <a:t> arrived home, </a:t>
            </a:r>
            <a:r>
              <a:rPr lang="en-US" sz="2400" b="1" i="1" dirty="0">
                <a:latin typeface="Times New Roman" panose="02020603050405020304" pitchFamily="18" charset="0"/>
                <a:cs typeface="Times New Roman" panose="02020603050405020304" pitchFamily="18" charset="0"/>
              </a:rPr>
              <a:t>John</a:t>
            </a:r>
            <a:r>
              <a:rPr lang="en-US" sz="2400" i="1" dirty="0">
                <a:latin typeface="Times New Roman" panose="02020603050405020304" pitchFamily="18" charset="0"/>
                <a:cs typeface="Times New Roman" panose="02020603050405020304" pitchFamily="18" charset="0"/>
              </a:rPr>
              <a:t> went to sleep.</a:t>
            </a:r>
          </a:p>
          <a:p>
            <a:pPr algn="just">
              <a:lnSpc>
                <a:spcPct val="200000"/>
              </a:lnSpc>
              <a:spcBef>
                <a:spcPct val="0"/>
              </a:spcBef>
            </a:pPr>
            <a:r>
              <a:rPr lang="en-US" sz="2400" b="1" dirty="0">
                <a:latin typeface="Times New Roman" panose="02020603050405020304" pitchFamily="18" charset="0"/>
                <a:cs typeface="Times New Roman" panose="02020603050405020304" pitchFamily="18" charset="0"/>
              </a:rPr>
              <a:t>he</a:t>
            </a:r>
            <a:r>
              <a:rPr lang="en-US" sz="2400" dirty="0">
                <a:latin typeface="Times New Roman" panose="02020603050405020304" pitchFamily="18" charset="0"/>
                <a:cs typeface="Times New Roman" panose="02020603050405020304" pitchFamily="18" charset="0"/>
              </a:rPr>
              <a:t> is referred to </a:t>
            </a:r>
            <a:r>
              <a:rPr lang="en-US" sz="2400" b="1" dirty="0">
                <a:latin typeface="Times New Roman" panose="02020603050405020304" pitchFamily="18" charset="0"/>
                <a:cs typeface="Times New Roman" panose="02020603050405020304" pitchFamily="18" charset="0"/>
              </a:rPr>
              <a:t>John</a:t>
            </a:r>
            <a:r>
              <a:rPr lang="en-US" sz="2400" dirty="0">
                <a:latin typeface="Times New Roman" panose="02020603050405020304" pitchFamily="18" charset="0"/>
                <a:cs typeface="Times New Roman" panose="02020603050405020304" pitchFamily="18" charset="0"/>
              </a:rPr>
              <a:t>, and “he” came before “John” in sentence.</a:t>
            </a:r>
          </a:p>
        </p:txBody>
      </p:sp>
    </p:spTree>
    <p:extLst>
      <p:ext uri="{BB962C8B-B14F-4D97-AF65-F5344CB8AC3E}">
        <p14:creationId xmlns:p14="http://schemas.microsoft.com/office/powerpoint/2010/main" val="167321270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219959" y="381000"/>
            <a:ext cx="8932682" cy="609600"/>
          </a:xfrm>
        </p:spPr>
        <p:txBody>
          <a:bodyPr/>
          <a:lstStyle/>
          <a:p>
            <a:r>
              <a:rPr lang="en-IN" sz="3600" b="1" dirty="0">
                <a:latin typeface="Times New Roman" panose="02020603050405020304" pitchFamily="18" charset="0"/>
                <a:cs typeface="Times New Roman" panose="02020603050405020304" pitchFamily="18" charset="0"/>
              </a:rPr>
              <a:t>Types of Coreference resolution </a:t>
            </a:r>
            <a:br>
              <a:rPr lang="en-IN" sz="3600" b="1" dirty="0">
                <a:latin typeface="Times New Roman" panose="02020603050405020304" pitchFamily="18" charset="0"/>
                <a:cs typeface="Times New Roman" panose="02020603050405020304" pitchFamily="18" charset="0"/>
              </a:rPr>
            </a:br>
            <a:endParaRPr lang="en-IN" sz="3600" b="1" dirty="0">
              <a:latin typeface="Times New Roman" panose="02020603050405020304" pitchFamily="18" charset="0"/>
              <a:cs typeface="Times New Roman" panose="02020603050405020304" pitchFamily="18" charset="0"/>
            </a:endParaRPr>
          </a:p>
        </p:txBody>
      </p:sp>
      <p:sp>
        <p:nvSpPr>
          <p:cNvPr id="3" name="Rectangle 1">
            <a:extLst>
              <a:ext uri="{FF2B5EF4-FFF2-40B4-BE49-F238E27FC236}">
                <a16:creationId xmlns:a16="http://schemas.microsoft.com/office/drawing/2014/main" id="{6E1D8C9E-647F-C483-8D41-60675FD2AB9A}"/>
              </a:ext>
            </a:extLst>
          </p:cNvPr>
          <p:cNvSpPr>
            <a:spLocks noGrp="1" noChangeArrowheads="1"/>
          </p:cNvSpPr>
          <p:nvPr>
            <p:ph idx="1"/>
          </p:nvPr>
        </p:nvSpPr>
        <p:spPr bwMode="auto">
          <a:xfrm>
            <a:off x="219959" y="1295400"/>
            <a:ext cx="8506905" cy="13647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just">
              <a:lnSpc>
                <a:spcPct val="200000"/>
              </a:lnSpc>
              <a:spcBef>
                <a:spcPct val="0"/>
              </a:spcBef>
            </a:pPr>
            <a:r>
              <a:rPr lang="en-US" sz="2400" b="1" dirty="0">
                <a:latin typeface="Times New Roman" panose="02020603050405020304" pitchFamily="18" charset="0"/>
                <a:cs typeface="Times New Roman" panose="02020603050405020304" pitchFamily="18" charset="0"/>
              </a:rPr>
              <a:t>Split antecedents: </a:t>
            </a:r>
            <a:r>
              <a:rPr lang="en-US" sz="2400" dirty="0">
                <a:latin typeface="Times New Roman" panose="02020603050405020304" pitchFamily="18" charset="0"/>
                <a:cs typeface="Times New Roman" panose="02020603050405020304" pitchFamily="18" charset="0"/>
              </a:rPr>
              <a:t>It’s an anaphoric expression where the </a:t>
            </a:r>
            <a:r>
              <a:rPr lang="en-US" sz="2400" b="1" dirty="0">
                <a:latin typeface="Times New Roman" panose="02020603050405020304" pitchFamily="18" charset="0"/>
                <a:cs typeface="Times New Roman" panose="02020603050405020304" pitchFamily="18" charset="0"/>
              </a:rPr>
              <a:t>pronoun </a:t>
            </a:r>
            <a:r>
              <a:rPr lang="en-US" sz="2400" dirty="0">
                <a:latin typeface="Times New Roman" panose="02020603050405020304" pitchFamily="18" charset="0"/>
                <a:cs typeface="Times New Roman" panose="02020603050405020304" pitchFamily="18" charset="0"/>
              </a:rPr>
              <a:t>(2) refers to </a:t>
            </a:r>
            <a:r>
              <a:rPr lang="en-US" sz="2400" b="1" dirty="0">
                <a:latin typeface="Times New Roman" panose="02020603050405020304" pitchFamily="18" charset="0"/>
                <a:cs typeface="Times New Roman" panose="02020603050405020304" pitchFamily="18" charset="0"/>
              </a:rPr>
              <a:t>more than one antecedent (1).</a:t>
            </a:r>
          </a:p>
        </p:txBody>
      </p:sp>
      <p:pic>
        <p:nvPicPr>
          <p:cNvPr id="5122" name="Picture 2">
            <a:extLst>
              <a:ext uri="{FF2B5EF4-FFF2-40B4-BE49-F238E27FC236}">
                <a16:creationId xmlns:a16="http://schemas.microsoft.com/office/drawing/2014/main" id="{A53BCDCB-5AEB-5FB0-ED4B-F405CA1C91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812" y="3505200"/>
            <a:ext cx="8334375" cy="83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55328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219959" y="381000"/>
            <a:ext cx="8932682" cy="609600"/>
          </a:xfrm>
        </p:spPr>
        <p:txBody>
          <a:bodyPr/>
          <a:lstStyle/>
          <a:p>
            <a:r>
              <a:rPr lang="en-IN" sz="3200" b="1" dirty="0">
                <a:latin typeface="Times New Roman" panose="02020603050405020304" pitchFamily="18" charset="0"/>
                <a:cs typeface="Times New Roman" panose="02020603050405020304" pitchFamily="18" charset="0"/>
              </a:rPr>
              <a:t>Some other examples of coreference resolution </a:t>
            </a:r>
            <a:br>
              <a:rPr lang="en-IN" sz="3200" b="1" dirty="0">
                <a:latin typeface="Times New Roman" panose="02020603050405020304" pitchFamily="18" charset="0"/>
                <a:cs typeface="Times New Roman" panose="02020603050405020304" pitchFamily="18" charset="0"/>
              </a:rPr>
            </a:br>
            <a:endParaRPr lang="en-IN" sz="3200" b="1" dirty="0">
              <a:latin typeface="Times New Roman" panose="02020603050405020304" pitchFamily="18" charset="0"/>
              <a:cs typeface="Times New Roman" panose="02020603050405020304" pitchFamily="18" charset="0"/>
            </a:endParaRPr>
          </a:p>
        </p:txBody>
      </p:sp>
      <p:sp>
        <p:nvSpPr>
          <p:cNvPr id="3" name="Rectangle 1">
            <a:extLst>
              <a:ext uri="{FF2B5EF4-FFF2-40B4-BE49-F238E27FC236}">
                <a16:creationId xmlns:a16="http://schemas.microsoft.com/office/drawing/2014/main" id="{6E1D8C9E-647F-C483-8D41-60675FD2AB9A}"/>
              </a:ext>
            </a:extLst>
          </p:cNvPr>
          <p:cNvSpPr>
            <a:spLocks noGrp="1" noChangeArrowheads="1"/>
          </p:cNvSpPr>
          <p:nvPr>
            <p:ph idx="1"/>
          </p:nvPr>
        </p:nvSpPr>
        <p:spPr bwMode="auto">
          <a:xfrm>
            <a:off x="318547" y="916733"/>
            <a:ext cx="8506905" cy="45872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l">
              <a:lnSpc>
                <a:spcPct val="150000"/>
              </a:lnSpc>
            </a:pPr>
            <a:r>
              <a:rPr lang="en-US" sz="2400" b="1" dirty="0">
                <a:latin typeface="Times New Roman" panose="02020603050405020304" pitchFamily="18" charset="0"/>
                <a:cs typeface="Times New Roman" panose="02020603050405020304" pitchFamily="18" charset="0"/>
              </a:rPr>
              <a:t>Example of named mentions instead of pronouns:-</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1. </a:t>
            </a:r>
            <a:r>
              <a:rPr lang="en-US" sz="2400" b="1" dirty="0">
                <a:latin typeface="Times New Roman" panose="02020603050405020304" pitchFamily="18" charset="0"/>
                <a:cs typeface="Times New Roman" panose="02020603050405020304" pitchFamily="18" charset="0"/>
              </a:rPr>
              <a:t>International Business Machines </a:t>
            </a:r>
            <a:r>
              <a:rPr lang="en-US" sz="2400" dirty="0">
                <a:latin typeface="Times New Roman" panose="02020603050405020304" pitchFamily="18" charset="0"/>
                <a:cs typeface="Times New Roman" panose="02020603050405020304" pitchFamily="18" charset="0"/>
              </a:rPr>
              <a:t>sought patent compensation from Amazon; </a:t>
            </a:r>
            <a:r>
              <a:rPr lang="en-US" sz="2400" b="1" dirty="0">
                <a:latin typeface="Times New Roman" panose="02020603050405020304" pitchFamily="18" charset="0"/>
                <a:cs typeface="Times New Roman" panose="02020603050405020304" pitchFamily="18" charset="0"/>
              </a:rPr>
              <a:t>IBM</a:t>
            </a:r>
            <a:r>
              <a:rPr lang="en-US" sz="2400" dirty="0">
                <a:latin typeface="Times New Roman" panose="02020603050405020304" pitchFamily="18" charset="0"/>
                <a:cs typeface="Times New Roman" panose="02020603050405020304" pitchFamily="18" charset="0"/>
              </a:rPr>
              <a:t> had previously sued other companies.</a:t>
            </a:r>
          </a:p>
          <a:p>
            <a:pPr algn="l">
              <a:lnSpc>
                <a:spcPct val="150000"/>
              </a:lnSpc>
            </a:pPr>
            <a:r>
              <a:rPr lang="en-US" sz="2400" dirty="0">
                <a:latin typeface="Times New Roman" panose="02020603050405020304" pitchFamily="18" charset="0"/>
                <a:cs typeface="Times New Roman" panose="02020603050405020304" pitchFamily="18" charset="0"/>
              </a:rPr>
              <a:t>Well you can see IBM referred to International Business Machines…. these type of references are also there..</a:t>
            </a:r>
          </a:p>
          <a:p>
            <a:pPr algn="l">
              <a:lnSpc>
                <a:spcPct val="150000"/>
              </a:lnSpc>
            </a:pPr>
            <a:r>
              <a:rPr lang="en-US" sz="2400" dirty="0">
                <a:latin typeface="Times New Roman" panose="02020603050405020304" pitchFamily="18" charset="0"/>
                <a:cs typeface="Times New Roman" panose="02020603050405020304" pitchFamily="18" charset="0"/>
              </a:rPr>
              <a:t>2. </a:t>
            </a:r>
            <a:r>
              <a:rPr lang="en-US" sz="2400" b="1" dirty="0">
                <a:latin typeface="Times New Roman" panose="02020603050405020304" pitchFamily="18" charset="0"/>
                <a:cs typeface="Times New Roman" panose="02020603050405020304" pitchFamily="18" charset="0"/>
              </a:rPr>
              <a:t>Barack Obama </a:t>
            </a:r>
            <a:r>
              <a:rPr lang="en-US" sz="2400" dirty="0">
                <a:latin typeface="Times New Roman" panose="02020603050405020304" pitchFamily="18" charset="0"/>
                <a:cs typeface="Times New Roman" panose="02020603050405020304" pitchFamily="18" charset="0"/>
              </a:rPr>
              <a:t>traveled to …. </a:t>
            </a:r>
            <a:r>
              <a:rPr lang="en-US" sz="2400" b="1" dirty="0">
                <a:latin typeface="Times New Roman" panose="02020603050405020304" pitchFamily="18" charset="0"/>
                <a:cs typeface="Times New Roman" panose="02020603050405020304" pitchFamily="18" charset="0"/>
              </a:rPr>
              <a:t>Obama </a:t>
            </a:r>
            <a:r>
              <a:rPr lang="en-US" sz="2400" dirty="0">
                <a:latin typeface="Times New Roman" panose="02020603050405020304" pitchFamily="18" charset="0"/>
                <a:cs typeface="Times New Roman" panose="02020603050405020304" pitchFamily="18" charset="0"/>
              </a:rPr>
              <a:t>… </a:t>
            </a:r>
          </a:p>
          <a:p>
            <a:pPr algn="l">
              <a:lnSpc>
                <a:spcPct val="150000"/>
              </a:lnSpc>
            </a:pPr>
            <a:r>
              <a:rPr lang="en-US" sz="2400" dirty="0">
                <a:latin typeface="Times New Roman" panose="02020603050405020304" pitchFamily="18" charset="0"/>
                <a:cs typeface="Times New Roman" panose="02020603050405020304" pitchFamily="18" charset="0"/>
              </a:rPr>
              <a:t>So we can see “</a:t>
            </a:r>
            <a:r>
              <a:rPr lang="en-US" sz="2400" dirty="0" err="1">
                <a:latin typeface="Times New Roman" panose="02020603050405020304" pitchFamily="18" charset="0"/>
                <a:cs typeface="Times New Roman" panose="02020603050405020304" pitchFamily="18" charset="0"/>
              </a:rPr>
              <a:t>obama</a:t>
            </a:r>
            <a:r>
              <a:rPr lang="en-US" sz="2400" dirty="0">
                <a:latin typeface="Times New Roman" panose="02020603050405020304" pitchFamily="18" charset="0"/>
                <a:cs typeface="Times New Roman" panose="02020603050405020304" pitchFamily="18" charset="0"/>
              </a:rPr>
              <a:t>” and “Barack Obama” are referred to same person.</a:t>
            </a:r>
          </a:p>
        </p:txBody>
      </p:sp>
    </p:spTree>
    <p:extLst>
      <p:ext uri="{BB962C8B-B14F-4D97-AF65-F5344CB8AC3E}">
        <p14:creationId xmlns:p14="http://schemas.microsoft.com/office/powerpoint/2010/main" val="106808165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248239" y="304800"/>
            <a:ext cx="8932682" cy="609600"/>
          </a:xfrm>
        </p:spPr>
        <p:txBody>
          <a:bodyPr/>
          <a:lstStyle/>
          <a:p>
            <a:r>
              <a:rPr lang="en-IN" sz="3200" b="1" dirty="0">
                <a:latin typeface="Times New Roman" panose="02020603050405020304" pitchFamily="18" charset="0"/>
                <a:cs typeface="Times New Roman" panose="02020603050405020304" pitchFamily="18" charset="0"/>
              </a:rPr>
              <a:t>What is coreference resolution?</a:t>
            </a:r>
            <a:br>
              <a:rPr lang="en-IN" sz="3200" b="1" dirty="0">
                <a:latin typeface="Times New Roman" panose="02020603050405020304" pitchFamily="18" charset="0"/>
                <a:cs typeface="Times New Roman" panose="02020603050405020304" pitchFamily="18" charset="0"/>
              </a:rPr>
            </a:br>
            <a:endParaRPr lang="en-IN" sz="3200" b="1" dirty="0">
              <a:latin typeface="Times New Roman" panose="02020603050405020304" pitchFamily="18" charset="0"/>
              <a:cs typeface="Times New Roman" panose="02020603050405020304" pitchFamily="18" charset="0"/>
            </a:endParaRPr>
          </a:p>
        </p:txBody>
      </p:sp>
      <p:sp>
        <p:nvSpPr>
          <p:cNvPr id="3" name="Rectangle 1">
            <a:extLst>
              <a:ext uri="{FF2B5EF4-FFF2-40B4-BE49-F238E27FC236}">
                <a16:creationId xmlns:a16="http://schemas.microsoft.com/office/drawing/2014/main" id="{6E1D8C9E-647F-C483-8D41-60675FD2AB9A}"/>
              </a:ext>
            </a:extLst>
          </p:cNvPr>
          <p:cNvSpPr>
            <a:spLocks noGrp="1" noChangeArrowheads="1"/>
          </p:cNvSpPr>
          <p:nvPr>
            <p:ph idx="1"/>
          </p:nvPr>
        </p:nvSpPr>
        <p:spPr bwMode="auto">
          <a:xfrm>
            <a:off x="219959" y="762000"/>
            <a:ext cx="8506905" cy="191443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just">
              <a:lnSpc>
                <a:spcPct val="150000"/>
              </a:lnSpc>
            </a:pPr>
            <a:r>
              <a:rPr lang="en-US" sz="2000" dirty="0">
                <a:latin typeface="Times New Roman" panose="02020603050405020304" pitchFamily="18" charset="0"/>
                <a:cs typeface="Times New Roman" panose="02020603050405020304" pitchFamily="18" charset="0"/>
              </a:rPr>
              <a:t>Coreference resolution thus comprises </a:t>
            </a:r>
            <a:r>
              <a:rPr lang="en-US" sz="2000" b="1" dirty="0">
                <a:latin typeface="Times New Roman" panose="02020603050405020304" pitchFamily="18" charset="0"/>
                <a:cs typeface="Times New Roman" panose="02020603050405020304" pitchFamily="18" charset="0"/>
              </a:rPr>
              <a:t>two tasks </a:t>
            </a:r>
            <a:r>
              <a:rPr lang="en-US" sz="2000" dirty="0">
                <a:latin typeface="Times New Roman" panose="02020603050405020304" pitchFamily="18" charset="0"/>
                <a:cs typeface="Times New Roman" panose="02020603050405020304" pitchFamily="18" charset="0"/>
              </a:rPr>
              <a:t>(although they are often performed jointly):</a:t>
            </a:r>
          </a:p>
          <a:p>
            <a:pPr lvl="1" algn="just">
              <a:lnSpc>
                <a:spcPct val="150000"/>
              </a:lnSpc>
            </a:pPr>
            <a:r>
              <a:rPr lang="en-US" sz="18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(1) identifying the mentions</a:t>
            </a:r>
          </a:p>
          <a:p>
            <a:pPr lvl="1" algn="just">
              <a:lnSpc>
                <a:spcPct val="150000"/>
              </a:lnSpc>
            </a:pPr>
            <a:r>
              <a:rPr lang="en-US" sz="2000" dirty="0">
                <a:latin typeface="Times New Roman" panose="02020603050405020304" pitchFamily="18" charset="0"/>
                <a:cs typeface="Times New Roman" panose="02020603050405020304" pitchFamily="18" charset="0"/>
              </a:rPr>
              <a:t>(2) clustering them into coreference chains/discourse entities</a:t>
            </a:r>
          </a:p>
        </p:txBody>
      </p:sp>
      <p:pic>
        <p:nvPicPr>
          <p:cNvPr id="4" name="Picture 3">
            <a:extLst>
              <a:ext uri="{FF2B5EF4-FFF2-40B4-BE49-F238E27FC236}">
                <a16:creationId xmlns:a16="http://schemas.microsoft.com/office/drawing/2014/main" id="{B2FE2330-590C-942F-9856-F7CDD271D4B5}"/>
              </a:ext>
            </a:extLst>
          </p:cNvPr>
          <p:cNvPicPr>
            <a:picLocks noChangeAspect="1"/>
          </p:cNvPicPr>
          <p:nvPr/>
        </p:nvPicPr>
        <p:blipFill>
          <a:blip r:embed="rId2"/>
          <a:stretch>
            <a:fillRect/>
          </a:stretch>
        </p:blipFill>
        <p:spPr>
          <a:xfrm>
            <a:off x="609600" y="2730639"/>
            <a:ext cx="7848600" cy="4198984"/>
          </a:xfrm>
          <a:prstGeom prst="rect">
            <a:avLst/>
          </a:prstGeom>
        </p:spPr>
      </p:pic>
    </p:spTree>
    <p:extLst>
      <p:ext uri="{BB962C8B-B14F-4D97-AF65-F5344CB8AC3E}">
        <p14:creationId xmlns:p14="http://schemas.microsoft.com/office/powerpoint/2010/main" val="402304146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248239" y="76200"/>
            <a:ext cx="8932682" cy="609600"/>
          </a:xfrm>
        </p:spPr>
        <p:txBody>
          <a:bodyPr/>
          <a:lstStyle/>
          <a:p>
            <a:r>
              <a:rPr lang="en-IN" sz="3200" b="1" dirty="0">
                <a:latin typeface="Times New Roman" panose="02020603050405020304" pitchFamily="18" charset="0"/>
                <a:cs typeface="Times New Roman" panose="02020603050405020304" pitchFamily="18" charset="0"/>
              </a:rPr>
              <a:t>What is coreference resolution?</a:t>
            </a:r>
            <a:br>
              <a:rPr lang="en-IN" sz="3200" b="1" dirty="0">
                <a:latin typeface="Times New Roman" panose="02020603050405020304" pitchFamily="18" charset="0"/>
                <a:cs typeface="Times New Roman" panose="02020603050405020304" pitchFamily="18" charset="0"/>
              </a:rPr>
            </a:br>
            <a:endParaRPr lang="en-IN" sz="3200" b="1"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2EDA1C57-CF76-E998-64D5-3F06393FA4B0}"/>
              </a:ext>
            </a:extLst>
          </p:cNvPr>
          <p:cNvPicPr>
            <a:picLocks noChangeAspect="1"/>
          </p:cNvPicPr>
          <p:nvPr/>
        </p:nvPicPr>
        <p:blipFill>
          <a:blip r:embed="rId2"/>
          <a:stretch>
            <a:fillRect/>
          </a:stretch>
        </p:blipFill>
        <p:spPr>
          <a:xfrm>
            <a:off x="248239" y="457200"/>
            <a:ext cx="8743361" cy="5029200"/>
          </a:xfrm>
          <a:prstGeom prst="rect">
            <a:avLst/>
          </a:prstGeom>
        </p:spPr>
      </p:pic>
      <p:sp>
        <p:nvSpPr>
          <p:cNvPr id="10" name="TextBox 9">
            <a:extLst>
              <a:ext uri="{FF2B5EF4-FFF2-40B4-BE49-F238E27FC236}">
                <a16:creationId xmlns:a16="http://schemas.microsoft.com/office/drawing/2014/main" id="{AF83326E-58A4-75D8-A58E-43343690CC43}"/>
              </a:ext>
            </a:extLst>
          </p:cNvPr>
          <p:cNvSpPr txBox="1"/>
          <p:nvPr/>
        </p:nvSpPr>
        <p:spPr>
          <a:xfrm>
            <a:off x="301659" y="5459691"/>
            <a:ext cx="8590960" cy="1477328"/>
          </a:xfrm>
          <a:prstGeom prst="rect">
            <a:avLst/>
          </a:prstGeom>
          <a:noFill/>
        </p:spPr>
        <p:txBody>
          <a:bodyPr wrap="square">
            <a:spAutoFit/>
          </a:bodyPr>
          <a:lstStyle/>
          <a:p>
            <a:r>
              <a:rPr lang="en-IN" dirty="0">
                <a:hlinkClick r:id="rId3"/>
              </a:rPr>
              <a:t>https://blog.devgenius.io/coreference-resolution-nlp-python-584c2ec50f5d</a:t>
            </a:r>
            <a:endParaRPr lang="en-IN" dirty="0"/>
          </a:p>
          <a:p>
            <a:endParaRPr lang="en-IN" dirty="0"/>
          </a:p>
          <a:p>
            <a:r>
              <a:rPr lang="en-IN" dirty="0">
                <a:hlinkClick r:id="rId4"/>
              </a:rPr>
              <a:t>https://medium.com/huggingface/how-to-train-a-neural-coreference-model-neuralcoref-2-7bb30c1abdfe</a:t>
            </a:r>
            <a:endParaRPr lang="en-IN" dirty="0"/>
          </a:p>
          <a:p>
            <a:endParaRPr lang="en-IN" dirty="0"/>
          </a:p>
        </p:txBody>
      </p:sp>
    </p:spTree>
    <p:extLst>
      <p:ext uri="{BB962C8B-B14F-4D97-AF65-F5344CB8AC3E}">
        <p14:creationId xmlns:p14="http://schemas.microsoft.com/office/powerpoint/2010/main" val="716184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304800"/>
            <a:ext cx="8229600" cy="609600"/>
          </a:xfrm>
        </p:spPr>
        <p:txBody>
          <a:bodyPr/>
          <a:lstStyle/>
          <a:p>
            <a:br>
              <a:rPr lang="en-IN"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Antonymy</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76200" y="609600"/>
            <a:ext cx="8686800" cy="6117213"/>
          </a:xfrm>
        </p:spPr>
        <p:txBody>
          <a:bodyPr/>
          <a:lstStyle/>
          <a:p>
            <a:pPr marL="0" indent="0" algn="just">
              <a:lnSpc>
                <a:spcPct val="200000"/>
              </a:lnSpc>
              <a:buNone/>
            </a:pPr>
            <a:r>
              <a:rPr lang="en-US" sz="2000" b="1" dirty="0">
                <a:latin typeface="Times New Roman" panose="02020603050405020304" pitchFamily="18" charset="0"/>
                <a:cs typeface="Times New Roman" panose="02020603050405020304" pitchFamily="18" charset="0"/>
              </a:rPr>
              <a:t>Morphologically related antonyms can be formed in the following ways: </a:t>
            </a:r>
          </a:p>
          <a:p>
            <a:pPr marL="0" indent="0" algn="just">
              <a:lnSpc>
                <a:spcPct val="200000"/>
              </a:lnSpc>
              <a:buNone/>
            </a:pPr>
            <a:r>
              <a:rPr lang="en-US" sz="2000" dirty="0">
                <a:latin typeface="Times New Roman" panose="02020603050405020304" pitchFamily="18" charset="0"/>
                <a:cs typeface="Times New Roman" panose="02020603050405020304" pitchFamily="18" charset="0"/>
              </a:rPr>
              <a:t>b.1. By using the </a:t>
            </a:r>
            <a:r>
              <a:rPr lang="en-US" sz="2000" b="1" dirty="0">
                <a:latin typeface="Times New Roman" panose="02020603050405020304" pitchFamily="18" charset="0"/>
                <a:cs typeface="Times New Roman" panose="02020603050405020304" pitchFamily="18" charset="0"/>
              </a:rPr>
              <a:t>word not</a:t>
            </a:r>
            <a:r>
              <a:rPr lang="en-US" sz="2000" dirty="0">
                <a:latin typeface="Times New Roman" panose="02020603050405020304" pitchFamily="18" charset="0"/>
                <a:cs typeface="Times New Roman" panose="02020603050405020304" pitchFamily="18" charset="0"/>
              </a:rPr>
              <a:t>; e.g., alive/not alive, happy/not happy, beautiful/not beautiful.</a:t>
            </a:r>
          </a:p>
          <a:p>
            <a:pPr marL="0" indent="0" algn="just">
              <a:lnSpc>
                <a:spcPct val="200000"/>
              </a:lnSpc>
              <a:buNone/>
            </a:pPr>
            <a:r>
              <a:rPr lang="en-US" sz="2000" dirty="0">
                <a:latin typeface="Times New Roman" panose="02020603050405020304" pitchFamily="18" charset="0"/>
                <a:cs typeface="Times New Roman" panose="02020603050405020304" pitchFamily="18" charset="0"/>
              </a:rPr>
              <a:t>b.2. By adding </a:t>
            </a:r>
            <a:r>
              <a:rPr lang="en-US" sz="2000" b="1" dirty="0">
                <a:latin typeface="Times New Roman" panose="02020603050405020304" pitchFamily="18" charset="0"/>
                <a:cs typeface="Times New Roman" panose="02020603050405020304" pitchFamily="18" charset="0"/>
              </a:rPr>
              <a:t>negative prefixes </a:t>
            </a:r>
            <a:r>
              <a:rPr lang="en-US" sz="2000" dirty="0">
                <a:latin typeface="Times New Roman" panose="02020603050405020304" pitchFamily="18" charset="0"/>
                <a:cs typeface="Times New Roman" panose="02020603050405020304" pitchFamily="18" charset="0"/>
              </a:rPr>
              <a:t>such as un-, im-, in- il-, </a:t>
            </a:r>
            <a:r>
              <a:rPr lang="en-US" sz="2000" dirty="0" err="1">
                <a:latin typeface="Times New Roman" panose="02020603050405020304" pitchFamily="18" charset="0"/>
                <a:cs typeface="Times New Roman" panose="02020603050405020304" pitchFamily="18" charset="0"/>
              </a:rPr>
              <a:t>ir</a:t>
            </a:r>
            <a:r>
              <a:rPr lang="en-US" sz="2000" dirty="0">
                <a:latin typeface="Times New Roman" panose="02020603050405020304" pitchFamily="18" charset="0"/>
                <a:cs typeface="Times New Roman" panose="02020603050405020304" pitchFamily="18" charset="0"/>
              </a:rPr>
              <a:t>-, non-, mis-, dis-, a-. </a:t>
            </a:r>
            <a:r>
              <a:rPr lang="en-US" sz="2000" dirty="0" err="1">
                <a:latin typeface="Times New Roman" panose="02020603050405020304" pitchFamily="18" charset="0"/>
                <a:cs typeface="Times New Roman" panose="02020603050405020304" pitchFamily="18" charset="0"/>
              </a:rPr>
              <a:t>E,g</a:t>
            </a:r>
            <a:r>
              <a:rPr lang="en-US" sz="2000" dirty="0">
                <a:latin typeface="Times New Roman" panose="02020603050405020304" pitchFamily="18" charset="0"/>
                <a:cs typeface="Times New Roman" panose="02020603050405020304" pitchFamily="18" charset="0"/>
              </a:rPr>
              <a:t>., happy/unhappy, do/undo, lock/unlock, entity/nonentity, conformist /nonconformist, tolerant/intolerant, decent/indecent, please/displease, like /dislike, behave/</a:t>
            </a:r>
            <a:r>
              <a:rPr lang="en-US" sz="2000" dirty="0" err="1">
                <a:latin typeface="Times New Roman" panose="02020603050405020304" pitchFamily="18" charset="0"/>
                <a:cs typeface="Times New Roman" panose="02020603050405020304" pitchFamily="18" charset="0"/>
              </a:rPr>
              <a:t>mishave</a:t>
            </a:r>
            <a:r>
              <a:rPr lang="en-US" sz="2000" dirty="0">
                <a:latin typeface="Times New Roman" panose="02020603050405020304" pitchFamily="18" charset="0"/>
                <a:cs typeface="Times New Roman" panose="02020603050405020304" pitchFamily="18" charset="0"/>
              </a:rPr>
              <a:t>, hear/mishear, moral/amoral, political/apolitical, legal/illegal, logical/illogical, probable/improbable, relevant/irrelevant.</a:t>
            </a:r>
          </a:p>
          <a:p>
            <a:pPr marL="0" indent="0" algn="just">
              <a:lnSpc>
                <a:spcPct val="200000"/>
              </a:lnSpc>
              <a:buNone/>
            </a:pPr>
            <a:r>
              <a:rPr lang="en-US" sz="2000" dirty="0">
                <a:latin typeface="Times New Roman" panose="02020603050405020304" pitchFamily="18" charset="0"/>
                <a:cs typeface="Times New Roman" panose="02020603050405020304" pitchFamily="18" charset="0"/>
              </a:rPr>
              <a:t>b.3. By adding </a:t>
            </a:r>
            <a:r>
              <a:rPr lang="en-US" sz="2000" b="1" dirty="0">
                <a:latin typeface="Times New Roman" panose="02020603050405020304" pitchFamily="18" charset="0"/>
                <a:cs typeface="Times New Roman" panose="02020603050405020304" pitchFamily="18" charset="0"/>
              </a:rPr>
              <a:t>negative suffixes </a:t>
            </a:r>
            <a:r>
              <a:rPr lang="en-US" sz="2000" dirty="0">
                <a:latin typeface="Times New Roman" panose="02020603050405020304" pitchFamily="18" charset="0"/>
                <a:cs typeface="Times New Roman" panose="02020603050405020304" pitchFamily="18" charset="0"/>
              </a:rPr>
              <a:t>such as –less. E.g., careful/careless, joyful/ joyless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116421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35204" y="0"/>
            <a:ext cx="8229600" cy="579437"/>
          </a:xfrm>
        </p:spPr>
        <p:txBody>
          <a:bodyPr/>
          <a:lstStyle/>
          <a:p>
            <a:r>
              <a:rPr lang="en-IN" sz="3200" b="1" dirty="0">
                <a:latin typeface="Times New Roman" panose="02020603050405020304" pitchFamily="18" charset="0"/>
                <a:cs typeface="Times New Roman" panose="02020603050405020304" pitchFamily="18" charset="0"/>
              </a:rPr>
              <a:t>Coreference resolution task</a:t>
            </a:r>
          </a:p>
        </p:txBody>
      </p:sp>
      <p:sp>
        <p:nvSpPr>
          <p:cNvPr id="3" name="Content Placeholder 2">
            <a:extLst>
              <a:ext uri="{FF2B5EF4-FFF2-40B4-BE49-F238E27FC236}">
                <a16:creationId xmlns:a16="http://schemas.microsoft.com/office/drawing/2014/main" id="{A9A82837-FFE1-6CAB-CC4E-61F8DEE49B16}"/>
              </a:ext>
            </a:extLst>
          </p:cNvPr>
          <p:cNvSpPr>
            <a:spLocks noGrp="1"/>
          </p:cNvSpPr>
          <p:nvPr>
            <p:ph idx="1"/>
          </p:nvPr>
        </p:nvSpPr>
        <p:spPr>
          <a:xfrm>
            <a:off x="228600" y="762000"/>
            <a:ext cx="8686800" cy="5364163"/>
          </a:xfrm>
        </p:spPr>
        <p:txBody>
          <a:bodyPr/>
          <a:lstStyle/>
          <a:p>
            <a:pPr algn="l">
              <a:lnSpc>
                <a:spcPct val="150000"/>
              </a:lnSpc>
            </a:pPr>
            <a:r>
              <a:rPr lang="en-US" sz="2400" dirty="0">
                <a:latin typeface="Times New Roman" panose="02020603050405020304" pitchFamily="18" charset="0"/>
                <a:cs typeface="Times New Roman" panose="02020603050405020304" pitchFamily="18" charset="0"/>
              </a:rPr>
              <a:t>The </a:t>
            </a:r>
            <a:r>
              <a:rPr lang="en-US" sz="2400" b="1" dirty="0">
                <a:latin typeface="Times New Roman" panose="02020603050405020304" pitchFamily="18" charset="0"/>
                <a:cs typeface="Times New Roman" panose="02020603050405020304" pitchFamily="18" charset="0"/>
              </a:rPr>
              <a:t>coreference resolution task is separated into two sub tasks:</a:t>
            </a:r>
          </a:p>
          <a:p>
            <a:pPr algn="l">
              <a:lnSpc>
                <a:spcPct val="200000"/>
              </a:lnSpc>
              <a:buFont typeface="+mj-lt"/>
              <a:buAutoNum type="arabicPeriod"/>
            </a:pPr>
            <a:r>
              <a:rPr lang="en-US" sz="2400" dirty="0">
                <a:latin typeface="Times New Roman" panose="02020603050405020304" pitchFamily="18" charset="0"/>
                <a:cs typeface="Times New Roman" panose="02020603050405020304" pitchFamily="18" charset="0"/>
              </a:rPr>
              <a:t>Mention Detection</a:t>
            </a:r>
          </a:p>
          <a:p>
            <a:pPr algn="l">
              <a:lnSpc>
                <a:spcPct val="200000"/>
              </a:lnSpc>
              <a:buFont typeface="+mj-lt"/>
              <a:buAutoNum type="arabicPeriod"/>
            </a:pPr>
            <a:r>
              <a:rPr lang="en-US" sz="2400" dirty="0">
                <a:latin typeface="Times New Roman" panose="02020603050405020304" pitchFamily="18" charset="0"/>
                <a:cs typeface="Times New Roman" panose="02020603050405020304" pitchFamily="18" charset="0"/>
              </a:rPr>
              <a:t>Mention Clustering</a:t>
            </a:r>
          </a:p>
          <a:p>
            <a:pPr algn="l">
              <a:lnSpc>
                <a:spcPct val="150000"/>
              </a:lnSpc>
              <a:buFont typeface="+mj-lt"/>
              <a:buAutoNum type="arabicPeriod"/>
            </a:pPr>
            <a:endParaRPr lang="en-US" sz="2400" dirty="0">
              <a:latin typeface="Times New Roman" panose="02020603050405020304" pitchFamily="18" charset="0"/>
              <a:cs typeface="Times New Roman" panose="02020603050405020304" pitchFamily="18" charset="0"/>
            </a:endParaRPr>
          </a:p>
          <a:p>
            <a:pPr>
              <a:lnSpc>
                <a:spcPct val="150000"/>
              </a:lnSpc>
            </a:pPr>
            <a:endParaRPr lang="en-IN" sz="3600" dirty="0"/>
          </a:p>
        </p:txBody>
      </p:sp>
    </p:spTree>
    <p:extLst>
      <p:ext uri="{BB962C8B-B14F-4D97-AF65-F5344CB8AC3E}">
        <p14:creationId xmlns:p14="http://schemas.microsoft.com/office/powerpoint/2010/main" val="34611878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19100" y="152400"/>
            <a:ext cx="8229600" cy="579437"/>
          </a:xfrm>
        </p:spPr>
        <p:txBody>
          <a:bodyPr/>
          <a:lstStyle/>
          <a:p>
            <a:r>
              <a:rPr lang="en-IN" sz="2800" b="1" dirty="0">
                <a:latin typeface="Times New Roman" panose="02020603050405020304" pitchFamily="18" charset="0"/>
                <a:cs typeface="Times New Roman" panose="02020603050405020304" pitchFamily="18" charset="0"/>
              </a:rPr>
              <a:t>Coreference resolution task - </a:t>
            </a:r>
            <a:r>
              <a:rPr lang="en-US" sz="2800" b="1" dirty="0">
                <a:latin typeface="Times New Roman" panose="02020603050405020304" pitchFamily="18" charset="0"/>
                <a:cs typeface="Times New Roman" panose="02020603050405020304" pitchFamily="18" charset="0"/>
              </a:rPr>
              <a:t>Mention Detection</a:t>
            </a:r>
            <a:br>
              <a:rPr lang="en-US" sz="2800" b="1" dirty="0">
                <a:latin typeface="Times New Roman" panose="02020603050405020304" pitchFamily="18" charset="0"/>
                <a:cs typeface="Times New Roman" panose="02020603050405020304" pitchFamily="18" charset="0"/>
              </a:rPr>
            </a:br>
            <a:endParaRPr lang="en-IN"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9A82837-FFE1-6CAB-CC4E-61F8DEE49B16}"/>
              </a:ext>
            </a:extLst>
          </p:cNvPr>
          <p:cNvSpPr>
            <a:spLocks noGrp="1"/>
          </p:cNvSpPr>
          <p:nvPr>
            <p:ph idx="1"/>
          </p:nvPr>
        </p:nvSpPr>
        <p:spPr>
          <a:xfrm>
            <a:off x="228600" y="579437"/>
            <a:ext cx="8686800" cy="5364163"/>
          </a:xfrm>
        </p:spPr>
        <p:txBody>
          <a:bodyPr/>
          <a:lstStyle/>
          <a:p>
            <a:pPr marL="0" indent="0" algn="just">
              <a:lnSpc>
                <a:spcPct val="150000"/>
              </a:lnSpc>
              <a:buNone/>
            </a:pPr>
            <a:r>
              <a:rPr lang="en-US" sz="2400" b="1" dirty="0">
                <a:latin typeface="Times New Roman" panose="02020603050405020304" pitchFamily="18" charset="0"/>
                <a:cs typeface="Times New Roman" panose="02020603050405020304" pitchFamily="18" charset="0"/>
              </a:rPr>
              <a:t>Mention Detection:</a:t>
            </a:r>
          </a:p>
          <a:p>
            <a:pPr algn="just">
              <a:lnSpc>
                <a:spcPct val="150000"/>
              </a:lnSpc>
            </a:pPr>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In this sub-task the main goal is to find all the candidates spans referring to some entities.</a:t>
            </a:r>
          </a:p>
          <a:p>
            <a:pPr algn="just">
              <a:lnSpc>
                <a:spcPct val="150000"/>
              </a:lnSpc>
            </a:pPr>
            <a:r>
              <a:rPr lang="en-US" sz="2400" dirty="0">
                <a:latin typeface="Times New Roman" panose="02020603050405020304" pitchFamily="18" charset="0"/>
                <a:cs typeface="Times New Roman" panose="02020603050405020304" pitchFamily="18" charset="0"/>
              </a:rPr>
              <a:t>For example, in the sentence below the mention detection step will color all the candidates spans in blue:</a:t>
            </a:r>
          </a:p>
          <a:p>
            <a:pPr algn="just">
              <a:lnSpc>
                <a:spcPct val="150000"/>
              </a:lnSpc>
              <a:buFont typeface="+mj-lt"/>
              <a:buAutoNum type="arabicPeriod"/>
            </a:pPr>
            <a:endParaRPr lang="en-US" sz="2400" dirty="0">
              <a:latin typeface="Times New Roman" panose="02020603050405020304" pitchFamily="18" charset="0"/>
              <a:cs typeface="Times New Roman" panose="02020603050405020304" pitchFamily="18" charset="0"/>
            </a:endParaRPr>
          </a:p>
          <a:p>
            <a:pPr algn="just">
              <a:lnSpc>
                <a:spcPct val="150000"/>
              </a:lnSpc>
            </a:pPr>
            <a:endParaRPr lang="en-IN" sz="3600" dirty="0"/>
          </a:p>
        </p:txBody>
      </p:sp>
      <p:pic>
        <p:nvPicPr>
          <p:cNvPr id="6148" name="Picture 4">
            <a:extLst>
              <a:ext uri="{FF2B5EF4-FFF2-40B4-BE49-F238E27FC236}">
                <a16:creationId xmlns:a16="http://schemas.microsoft.com/office/drawing/2014/main" id="{CB87AB7C-5B00-9041-75CD-02CCF0D821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657600"/>
            <a:ext cx="7543800" cy="838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4CA9F4A-27AB-3B41-F859-6C495D76CBB8}"/>
              </a:ext>
            </a:extLst>
          </p:cNvPr>
          <p:cNvSpPr txBox="1"/>
          <p:nvPr/>
        </p:nvSpPr>
        <p:spPr>
          <a:xfrm>
            <a:off x="152400" y="4752071"/>
            <a:ext cx="8763000" cy="830997"/>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There are </a:t>
            </a:r>
            <a:r>
              <a:rPr lang="en-US" sz="2400" b="1" dirty="0">
                <a:latin typeface="Times New Roman" panose="02020603050405020304" pitchFamily="18" charset="0"/>
                <a:cs typeface="Times New Roman" panose="02020603050405020304" pitchFamily="18" charset="0"/>
              </a:rPr>
              <a:t>three kinds of mentions</a:t>
            </a:r>
            <a:r>
              <a:rPr lang="en-US" sz="2400" dirty="0">
                <a:latin typeface="Times New Roman" panose="02020603050405020304" pitchFamily="18" charset="0"/>
                <a:cs typeface="Times New Roman" panose="02020603050405020304" pitchFamily="18" charset="0"/>
              </a:rPr>
              <a:t> that will be detected in this step: </a:t>
            </a:r>
            <a:r>
              <a:rPr lang="en-US" sz="2400" b="1" dirty="0">
                <a:latin typeface="Times New Roman" panose="02020603050405020304" pitchFamily="18" charset="0"/>
                <a:cs typeface="Times New Roman" panose="02020603050405020304" pitchFamily="18" charset="0"/>
              </a:rPr>
              <a:t>Pronoun, Named entity recognition, Noun phrases</a:t>
            </a:r>
            <a:r>
              <a:rPr lang="en-US" sz="2400" dirty="0">
                <a:latin typeface="Times New Roman" panose="02020603050405020304" pitchFamily="18" charset="0"/>
                <a:cs typeface="Times New Roman" panose="02020603050405020304" pitchFamily="18" charset="0"/>
              </a:rPr>
              <a:t>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489073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A82837-FFE1-6CAB-CC4E-61F8DEE49B16}"/>
              </a:ext>
            </a:extLst>
          </p:cNvPr>
          <p:cNvSpPr>
            <a:spLocks noGrp="1"/>
          </p:cNvSpPr>
          <p:nvPr>
            <p:ph idx="1"/>
          </p:nvPr>
        </p:nvSpPr>
        <p:spPr>
          <a:xfrm>
            <a:off x="168111" y="838200"/>
            <a:ext cx="8686800" cy="5364163"/>
          </a:xfrm>
        </p:spPr>
        <p:txBody>
          <a:bodyPr/>
          <a:lstStyle/>
          <a:p>
            <a:pPr algn="just">
              <a:lnSpc>
                <a:spcPct val="150000"/>
              </a:lnSpc>
              <a:buFont typeface="+mj-lt"/>
              <a:buAutoNum type="arabicPeriod"/>
            </a:pPr>
            <a:r>
              <a:rPr lang="en-US" sz="2400" b="1" dirty="0">
                <a:latin typeface="Times New Roman" panose="02020603050405020304" pitchFamily="18" charset="0"/>
                <a:cs typeface="Times New Roman" panose="02020603050405020304" pitchFamily="18" charset="0"/>
              </a:rPr>
              <a:t>Pronouns:</a:t>
            </a:r>
          </a:p>
          <a:p>
            <a:pPr algn="just">
              <a:lnSpc>
                <a:spcPct val="150000"/>
              </a:lnSpc>
            </a:pPr>
            <a:r>
              <a:rPr lang="en-US" sz="2400" dirty="0">
                <a:latin typeface="Times New Roman" panose="02020603050405020304" pitchFamily="18" charset="0"/>
                <a:cs typeface="Times New Roman" panose="02020603050405020304" pitchFamily="18" charset="0"/>
              </a:rPr>
              <a:t>A pronoun is a word that substitutes for noun phrase and usually involves anaphora, where the meaning of the pronoun is dependent on an antecedent. </a:t>
            </a:r>
          </a:p>
          <a:p>
            <a:pPr algn="just">
              <a:lnSpc>
                <a:spcPct val="150000"/>
              </a:lnSpc>
            </a:pPr>
            <a:r>
              <a:rPr lang="en-US" sz="2400" dirty="0">
                <a:latin typeface="Times New Roman" panose="02020603050405020304" pitchFamily="18" charset="0"/>
                <a:cs typeface="Times New Roman" panose="02020603050405020304" pitchFamily="18" charset="0"/>
              </a:rPr>
              <a:t>For instance, </a:t>
            </a:r>
            <a:r>
              <a:rPr lang="en-US" sz="2400" b="1" dirty="0">
                <a:latin typeface="Times New Roman" panose="02020603050405020304" pitchFamily="18" charset="0"/>
                <a:cs typeface="Times New Roman" panose="02020603050405020304" pitchFamily="18" charset="0"/>
              </a:rPr>
              <a:t>‘She’ </a:t>
            </a:r>
            <a:r>
              <a:rPr lang="en-US" sz="2400" dirty="0">
                <a:latin typeface="Times New Roman" panose="02020603050405020304" pitchFamily="18" charset="0"/>
                <a:cs typeface="Times New Roman" panose="02020603050405020304" pitchFamily="18" charset="0"/>
              </a:rPr>
              <a:t>is the pronoun in the sentence “Noa gave an amazing lecture, when she was in the conference at Madrid last year.”</a:t>
            </a:r>
          </a:p>
          <a:p>
            <a:pPr algn="just">
              <a:lnSpc>
                <a:spcPct val="150000"/>
              </a:lnSpc>
            </a:pPr>
            <a:endParaRPr lang="en-IN" sz="3600" dirty="0"/>
          </a:p>
        </p:txBody>
      </p:sp>
      <p:sp>
        <p:nvSpPr>
          <p:cNvPr id="5" name="Title 1">
            <a:extLst>
              <a:ext uri="{FF2B5EF4-FFF2-40B4-BE49-F238E27FC236}">
                <a16:creationId xmlns:a16="http://schemas.microsoft.com/office/drawing/2014/main" id="{01FCA871-007F-018B-C310-65B8E932281A}"/>
              </a:ext>
            </a:extLst>
          </p:cNvPr>
          <p:cNvSpPr txBox="1">
            <a:spLocks/>
          </p:cNvSpPr>
          <p:nvPr/>
        </p:nvSpPr>
        <p:spPr>
          <a:xfrm>
            <a:off x="650449" y="762000"/>
            <a:ext cx="8229600" cy="579437"/>
          </a:xfrm>
          <a:prstGeom prst="rect">
            <a:avLst/>
          </a:prstGeom>
          <a:noFill/>
          <a:ln w="9525">
            <a:noFill/>
          </a:ln>
        </p:spPr>
        <p:txBody>
          <a:bodyPr anchor="ctr" anchorCtr="0"/>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endParaRPr lang="en-IN" sz="2800" b="1" dirty="0">
              <a:latin typeface="Times New Roman" panose="02020603050405020304" pitchFamily="18" charset="0"/>
              <a:cs typeface="Times New Roman" panose="02020603050405020304" pitchFamily="18" charset="0"/>
            </a:endParaRPr>
          </a:p>
        </p:txBody>
      </p:sp>
      <p:sp>
        <p:nvSpPr>
          <p:cNvPr id="8" name="Title 7">
            <a:extLst>
              <a:ext uri="{FF2B5EF4-FFF2-40B4-BE49-F238E27FC236}">
                <a16:creationId xmlns:a16="http://schemas.microsoft.com/office/drawing/2014/main" id="{724C8DDB-8765-DFCA-C996-FE27B69C2CC4}"/>
              </a:ext>
            </a:extLst>
          </p:cNvPr>
          <p:cNvSpPr>
            <a:spLocks noGrp="1"/>
          </p:cNvSpPr>
          <p:nvPr>
            <p:ph type="title"/>
          </p:nvPr>
        </p:nvSpPr>
        <p:spPr>
          <a:xfrm>
            <a:off x="457200" y="-563563"/>
            <a:ext cx="8229600" cy="1143000"/>
          </a:xfrm>
        </p:spPr>
        <p:txBody>
          <a:bodyPr/>
          <a:lstStyle/>
          <a:p>
            <a:br>
              <a:rPr lang="en-IN" sz="2800" b="1" dirty="0">
                <a:latin typeface="Times New Roman" panose="02020603050405020304" pitchFamily="18" charset="0"/>
                <a:cs typeface="Times New Roman" panose="02020603050405020304" pitchFamily="18" charset="0"/>
              </a:rPr>
            </a:br>
            <a:br>
              <a:rPr lang="en-IN" sz="2800" b="1" dirty="0">
                <a:latin typeface="Times New Roman" panose="02020603050405020304" pitchFamily="18" charset="0"/>
                <a:cs typeface="Times New Roman" panose="02020603050405020304" pitchFamily="18" charset="0"/>
              </a:rPr>
            </a:br>
            <a:br>
              <a:rPr lang="en-IN" sz="2800" b="1" dirty="0">
                <a:latin typeface="Times New Roman" panose="02020603050405020304" pitchFamily="18" charset="0"/>
                <a:cs typeface="Times New Roman" panose="02020603050405020304" pitchFamily="18" charset="0"/>
              </a:rPr>
            </a:br>
            <a:r>
              <a:rPr lang="en-IN" sz="2800" b="1" dirty="0">
                <a:latin typeface="Times New Roman" panose="02020603050405020304" pitchFamily="18" charset="0"/>
                <a:cs typeface="Times New Roman" panose="02020603050405020304" pitchFamily="18" charset="0"/>
              </a:rPr>
              <a:t>Coreference resolution task - </a:t>
            </a:r>
            <a:r>
              <a:rPr lang="en-US" sz="2800" b="1" dirty="0">
                <a:latin typeface="Times New Roman" panose="02020603050405020304" pitchFamily="18" charset="0"/>
                <a:cs typeface="Times New Roman" panose="02020603050405020304" pitchFamily="18" charset="0"/>
              </a:rPr>
              <a:t>Mention Detection</a:t>
            </a:r>
            <a:br>
              <a:rPr lang="en-US" sz="2800" b="1" dirty="0">
                <a:latin typeface="Times New Roman" panose="02020603050405020304" pitchFamily="18" charset="0"/>
                <a:cs typeface="Times New Roman" panose="02020603050405020304" pitchFamily="18" charset="0"/>
              </a:rPr>
            </a:br>
            <a:br>
              <a:rPr lang="en-IN" sz="2800" b="1" dirty="0">
                <a:latin typeface="Times New Roman" panose="02020603050405020304" pitchFamily="18" charset="0"/>
                <a:cs typeface="Times New Roman" panose="02020603050405020304" pitchFamily="18" charset="0"/>
              </a:rPr>
            </a:br>
            <a:endParaRPr lang="en-IN" sz="2800" dirty="0"/>
          </a:p>
        </p:txBody>
      </p:sp>
    </p:spTree>
    <p:extLst>
      <p:ext uri="{BB962C8B-B14F-4D97-AF65-F5344CB8AC3E}">
        <p14:creationId xmlns:p14="http://schemas.microsoft.com/office/powerpoint/2010/main" val="29327617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35204" y="0"/>
            <a:ext cx="8229600" cy="579437"/>
          </a:xfrm>
        </p:spPr>
        <p:txBody>
          <a:bodyPr/>
          <a:lstStyle/>
          <a:p>
            <a:r>
              <a:rPr lang="en-IN" sz="2800" b="1" dirty="0">
                <a:latin typeface="Times New Roman" panose="02020603050405020304" pitchFamily="18" charset="0"/>
                <a:cs typeface="Times New Roman" panose="02020603050405020304" pitchFamily="18" charset="0"/>
              </a:rPr>
              <a:t>Coreference resolution task  - </a:t>
            </a:r>
            <a:r>
              <a:rPr lang="en-US" sz="2800" b="1" dirty="0">
                <a:latin typeface="Times New Roman" panose="02020603050405020304" pitchFamily="18" charset="0"/>
                <a:cs typeface="Times New Roman" panose="02020603050405020304" pitchFamily="18" charset="0"/>
              </a:rPr>
              <a:t>Mention Detection</a:t>
            </a:r>
            <a:endParaRPr lang="en-IN" sz="2800" b="1" dirty="0">
              <a:latin typeface="Times New Roman" panose="02020603050405020304" pitchFamily="18" charset="0"/>
              <a:cs typeface="Times New Roman" panose="02020603050405020304" pitchFamily="18" charset="0"/>
            </a:endParaRPr>
          </a:p>
        </p:txBody>
      </p:sp>
      <p:pic>
        <p:nvPicPr>
          <p:cNvPr id="11266" name="Picture 2">
            <a:extLst>
              <a:ext uri="{FF2B5EF4-FFF2-40B4-BE49-F238E27FC236}">
                <a16:creationId xmlns:a16="http://schemas.microsoft.com/office/drawing/2014/main" id="{E25ABC34-C9DA-D3DF-F132-B9C5C4F085B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988059"/>
            <a:ext cx="8001000" cy="4546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84562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35204" y="0"/>
            <a:ext cx="8229600" cy="579437"/>
          </a:xfrm>
        </p:spPr>
        <p:txBody>
          <a:bodyPr/>
          <a:lstStyle/>
          <a:p>
            <a:r>
              <a:rPr lang="en-IN" sz="2800" b="1" dirty="0">
                <a:latin typeface="Times New Roman" panose="02020603050405020304" pitchFamily="18" charset="0"/>
                <a:cs typeface="Times New Roman" panose="02020603050405020304" pitchFamily="18" charset="0"/>
              </a:rPr>
              <a:t>Coreference resolution task  - </a:t>
            </a:r>
            <a:r>
              <a:rPr lang="en-US" sz="2800" b="1" dirty="0">
                <a:latin typeface="Times New Roman" panose="02020603050405020304" pitchFamily="18" charset="0"/>
                <a:cs typeface="Times New Roman" panose="02020603050405020304" pitchFamily="18" charset="0"/>
              </a:rPr>
              <a:t>Mention Detection</a:t>
            </a:r>
            <a:endParaRPr lang="en-IN"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9A82837-FFE1-6CAB-CC4E-61F8DEE49B16}"/>
              </a:ext>
            </a:extLst>
          </p:cNvPr>
          <p:cNvSpPr>
            <a:spLocks noGrp="1"/>
          </p:cNvSpPr>
          <p:nvPr>
            <p:ph idx="1"/>
          </p:nvPr>
        </p:nvSpPr>
        <p:spPr>
          <a:xfrm>
            <a:off x="228600" y="579437"/>
            <a:ext cx="8686800" cy="5364163"/>
          </a:xfrm>
        </p:spPr>
        <p:txBody>
          <a:bodyPr/>
          <a:lstStyle/>
          <a:p>
            <a:pPr marL="0" indent="0" algn="just">
              <a:lnSpc>
                <a:spcPct val="150000"/>
              </a:lnSpc>
              <a:buNone/>
            </a:pPr>
            <a:r>
              <a:rPr lang="en-US" sz="2400" b="1" dirty="0">
                <a:latin typeface="Times New Roman" panose="02020603050405020304" pitchFamily="18" charset="0"/>
                <a:cs typeface="Times New Roman" panose="02020603050405020304" pitchFamily="18" charset="0"/>
              </a:rPr>
              <a:t>2. </a:t>
            </a:r>
            <a:r>
              <a:rPr lang="en-IN" sz="2400" b="1" dirty="0">
                <a:latin typeface="Times New Roman" panose="02020603050405020304" pitchFamily="18" charset="0"/>
                <a:cs typeface="Times New Roman" panose="02020603050405020304" pitchFamily="18" charset="0"/>
              </a:rPr>
              <a:t>Named-entity recognition (NER):</a:t>
            </a:r>
          </a:p>
          <a:p>
            <a:pPr marL="0" indent="0" algn="just">
              <a:lnSpc>
                <a:spcPct val="150000"/>
              </a:lnSpc>
              <a:buNone/>
            </a:pPr>
            <a:r>
              <a:rPr lang="en-US" sz="2000" dirty="0">
                <a:latin typeface="Times New Roman" panose="02020603050405020304" pitchFamily="18" charset="0"/>
                <a:cs typeface="Times New Roman" panose="02020603050405020304" pitchFamily="18" charset="0"/>
              </a:rPr>
              <a:t>NER model locates entities in unstructured text and classify them into pre-defined categories (such as person names, organizations, locations, products, </a:t>
            </a:r>
            <a:r>
              <a:rPr lang="en-US" sz="2000" dirty="0" err="1">
                <a:latin typeface="Times New Roman" panose="02020603050405020304" pitchFamily="18" charset="0"/>
                <a:cs typeface="Times New Roman" panose="02020603050405020304" pitchFamily="18" charset="0"/>
              </a:rPr>
              <a:t>etc</a:t>
            </a:r>
            <a:r>
              <a:rPr lang="en-US" sz="2000" dirty="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3904B90-2D15-43FF-47E3-D73B2E617F79}"/>
              </a:ext>
            </a:extLst>
          </p:cNvPr>
          <p:cNvPicPr>
            <a:picLocks noChangeAspect="1"/>
          </p:cNvPicPr>
          <p:nvPr/>
        </p:nvPicPr>
        <p:blipFill>
          <a:blip r:embed="rId2"/>
          <a:stretch>
            <a:fillRect/>
          </a:stretch>
        </p:blipFill>
        <p:spPr>
          <a:xfrm>
            <a:off x="1066800" y="2590800"/>
            <a:ext cx="6843353" cy="4122777"/>
          </a:xfrm>
          <a:prstGeom prst="rect">
            <a:avLst/>
          </a:prstGeom>
        </p:spPr>
      </p:pic>
    </p:spTree>
    <p:extLst>
      <p:ext uri="{BB962C8B-B14F-4D97-AF65-F5344CB8AC3E}">
        <p14:creationId xmlns:p14="http://schemas.microsoft.com/office/powerpoint/2010/main" val="165632641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35204" y="0"/>
            <a:ext cx="8229600" cy="579437"/>
          </a:xfrm>
        </p:spPr>
        <p:txBody>
          <a:bodyPr/>
          <a:lstStyle/>
          <a:p>
            <a:r>
              <a:rPr lang="en-IN" sz="2800" b="1" dirty="0">
                <a:latin typeface="Times New Roman" panose="02020603050405020304" pitchFamily="18" charset="0"/>
                <a:cs typeface="Times New Roman" panose="02020603050405020304" pitchFamily="18" charset="0"/>
              </a:rPr>
              <a:t>Coreference resolution task  - </a:t>
            </a:r>
            <a:r>
              <a:rPr lang="en-US" sz="2800" b="1" dirty="0">
                <a:latin typeface="Times New Roman" panose="02020603050405020304" pitchFamily="18" charset="0"/>
                <a:cs typeface="Times New Roman" panose="02020603050405020304" pitchFamily="18" charset="0"/>
              </a:rPr>
              <a:t>Mention Detection</a:t>
            </a:r>
            <a:endParaRPr lang="en-IN"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9A82837-FFE1-6CAB-CC4E-61F8DEE49B16}"/>
              </a:ext>
            </a:extLst>
          </p:cNvPr>
          <p:cNvSpPr>
            <a:spLocks noGrp="1"/>
          </p:cNvSpPr>
          <p:nvPr>
            <p:ph idx="1"/>
          </p:nvPr>
        </p:nvSpPr>
        <p:spPr>
          <a:xfrm>
            <a:off x="206604" y="936624"/>
            <a:ext cx="8686800" cy="5364163"/>
          </a:xfrm>
        </p:spPr>
        <p:txBody>
          <a:bodyPr/>
          <a:lstStyle/>
          <a:p>
            <a:pPr marL="0" indent="0" algn="just">
              <a:lnSpc>
                <a:spcPct val="150000"/>
              </a:lnSpc>
              <a:buNone/>
            </a:pPr>
            <a:r>
              <a:rPr lang="en-US" sz="2400" b="1" dirty="0">
                <a:latin typeface="Times New Roman" panose="02020603050405020304" pitchFamily="18" charset="0"/>
                <a:cs typeface="Times New Roman" panose="02020603050405020304" pitchFamily="18" charset="0"/>
              </a:rPr>
              <a:t>3. </a:t>
            </a:r>
            <a:r>
              <a:rPr lang="en-IN" sz="2400" b="1" dirty="0">
                <a:latin typeface="Times New Roman" panose="02020603050405020304" pitchFamily="18" charset="0"/>
                <a:cs typeface="Times New Roman" panose="02020603050405020304" pitchFamily="18" charset="0"/>
              </a:rPr>
              <a:t>Noun-phrases:</a:t>
            </a:r>
          </a:p>
          <a:p>
            <a:pPr marL="0" indent="0" algn="just">
              <a:lnSpc>
                <a:spcPct val="150000"/>
              </a:lnSpc>
              <a:buNone/>
            </a:pPr>
            <a:r>
              <a:rPr lang="en-US" sz="2000" dirty="0">
                <a:latin typeface="Times New Roman" panose="02020603050405020304" pitchFamily="18" charset="0"/>
                <a:cs typeface="Times New Roman" panose="02020603050405020304" pitchFamily="18" charset="0"/>
              </a:rPr>
              <a:t>A noun phrase is a bunch words that is headed by a noun and includes modifiers (e.g., ‘the,’ ‘a,’ ‘of them,’ ‘with her’).</a:t>
            </a:r>
            <a:endParaRPr lang="en-IN" sz="2000" dirty="0">
              <a:latin typeface="Times New Roman" panose="02020603050405020304" pitchFamily="18" charset="0"/>
              <a:cs typeface="Times New Roman" panose="02020603050405020304" pitchFamily="18" charset="0"/>
            </a:endParaRPr>
          </a:p>
        </p:txBody>
      </p:sp>
      <p:pic>
        <p:nvPicPr>
          <p:cNvPr id="13314" name="Picture 2">
            <a:extLst>
              <a:ext uri="{FF2B5EF4-FFF2-40B4-BE49-F238E27FC236}">
                <a16:creationId xmlns:a16="http://schemas.microsoft.com/office/drawing/2014/main" id="{B3C3800E-F522-A6AA-07FC-E63C6E6855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25" y="3048000"/>
            <a:ext cx="600075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27629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19100" y="152400"/>
            <a:ext cx="8229600" cy="579437"/>
          </a:xfrm>
        </p:spPr>
        <p:txBody>
          <a:bodyPr/>
          <a:lstStyle/>
          <a:p>
            <a:r>
              <a:rPr lang="en-IN" sz="2800" b="1" dirty="0">
                <a:latin typeface="Times New Roman" panose="02020603050405020304" pitchFamily="18" charset="0"/>
                <a:cs typeface="Times New Roman" panose="02020603050405020304" pitchFamily="18" charset="0"/>
              </a:rPr>
              <a:t>Coreference resolution task - </a:t>
            </a:r>
            <a:r>
              <a:rPr lang="en-US" sz="2800" b="1" dirty="0">
                <a:latin typeface="Times New Roman" panose="02020603050405020304" pitchFamily="18" charset="0"/>
                <a:cs typeface="Times New Roman" panose="02020603050405020304" pitchFamily="18" charset="0"/>
              </a:rPr>
              <a:t>Mention Clustering</a:t>
            </a:r>
            <a:endParaRPr lang="en-IN"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9A82837-FFE1-6CAB-CC4E-61F8DEE49B16}"/>
              </a:ext>
            </a:extLst>
          </p:cNvPr>
          <p:cNvSpPr>
            <a:spLocks noGrp="1"/>
          </p:cNvSpPr>
          <p:nvPr>
            <p:ph idx="1"/>
          </p:nvPr>
        </p:nvSpPr>
        <p:spPr>
          <a:xfrm>
            <a:off x="228600" y="746918"/>
            <a:ext cx="8686800" cy="5364163"/>
          </a:xfrm>
        </p:spPr>
        <p:txBody>
          <a:bodyPr/>
          <a:lstStyle/>
          <a:p>
            <a:pPr algn="just">
              <a:lnSpc>
                <a:spcPct val="150000"/>
              </a:lnSpc>
            </a:pPr>
            <a:r>
              <a:rPr lang="en-US" sz="2000" dirty="0">
                <a:latin typeface="Times New Roman" panose="02020603050405020304" pitchFamily="18" charset="0"/>
                <a:cs typeface="Times New Roman" panose="02020603050405020304" pitchFamily="18" charset="0"/>
              </a:rPr>
              <a:t>Once we hold the mentions, the goal of the second sub-task is attempting to identify which ones refer to the same entity. Then, merging the mentions into the cluster corresponding to the entities presented in the text.</a:t>
            </a:r>
          </a:p>
          <a:p>
            <a:pPr algn="just">
              <a:lnSpc>
                <a:spcPct val="150000"/>
              </a:lnSpc>
            </a:pPr>
            <a:r>
              <a:rPr lang="en-US" sz="2000" b="1" dirty="0">
                <a:latin typeface="Times New Roman" panose="02020603050405020304" pitchFamily="18" charset="0"/>
                <a:cs typeface="Times New Roman" panose="02020603050405020304" pitchFamily="18" charset="0"/>
              </a:rPr>
              <a:t>Antecedent, Anaphora, Cataphora are the basic terms of mention clustering.</a:t>
            </a:r>
          </a:p>
          <a:p>
            <a:pPr algn="just">
              <a:lnSpc>
                <a:spcPct val="150000"/>
              </a:lnSpc>
            </a:pPr>
            <a:endParaRPr lang="en-IN" sz="20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2C9665A-F680-1B1B-F017-1B1DAC33F719}"/>
              </a:ext>
            </a:extLst>
          </p:cNvPr>
          <p:cNvPicPr>
            <a:picLocks noChangeAspect="1"/>
          </p:cNvPicPr>
          <p:nvPr/>
        </p:nvPicPr>
        <p:blipFill>
          <a:blip r:embed="rId2"/>
          <a:stretch>
            <a:fillRect/>
          </a:stretch>
        </p:blipFill>
        <p:spPr>
          <a:xfrm>
            <a:off x="419100" y="3276600"/>
            <a:ext cx="8115300" cy="3403862"/>
          </a:xfrm>
          <a:prstGeom prst="rect">
            <a:avLst/>
          </a:prstGeom>
        </p:spPr>
      </p:pic>
    </p:spTree>
    <p:extLst>
      <p:ext uri="{BB962C8B-B14F-4D97-AF65-F5344CB8AC3E}">
        <p14:creationId xmlns:p14="http://schemas.microsoft.com/office/powerpoint/2010/main" val="396769733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19100" y="152400"/>
            <a:ext cx="8229600" cy="579437"/>
          </a:xfrm>
        </p:spPr>
        <p:txBody>
          <a:bodyPr/>
          <a:lstStyle/>
          <a:p>
            <a:r>
              <a:rPr lang="en-IN" sz="2800" b="1" dirty="0">
                <a:latin typeface="Times New Roman" panose="02020603050405020304" pitchFamily="18" charset="0"/>
                <a:cs typeface="Times New Roman" panose="02020603050405020304" pitchFamily="18" charset="0"/>
              </a:rPr>
              <a:t>Coreference resolution Models – Rule based models</a:t>
            </a:r>
          </a:p>
        </p:txBody>
      </p:sp>
      <p:sp>
        <p:nvSpPr>
          <p:cNvPr id="3" name="Content Placeholder 2">
            <a:extLst>
              <a:ext uri="{FF2B5EF4-FFF2-40B4-BE49-F238E27FC236}">
                <a16:creationId xmlns:a16="http://schemas.microsoft.com/office/drawing/2014/main" id="{A9A82837-FFE1-6CAB-CC4E-61F8DEE49B16}"/>
              </a:ext>
            </a:extLst>
          </p:cNvPr>
          <p:cNvSpPr>
            <a:spLocks noGrp="1"/>
          </p:cNvSpPr>
          <p:nvPr>
            <p:ph idx="1"/>
          </p:nvPr>
        </p:nvSpPr>
        <p:spPr>
          <a:xfrm>
            <a:off x="228600" y="746918"/>
            <a:ext cx="8686800" cy="5364163"/>
          </a:xfrm>
        </p:spPr>
        <p:txBody>
          <a:bodyPr/>
          <a:lstStyle/>
          <a:p>
            <a:pPr marL="0" indent="0" algn="just">
              <a:lnSpc>
                <a:spcPct val="150000"/>
              </a:lnSpc>
              <a:buNone/>
            </a:pPr>
            <a:r>
              <a:rPr lang="en-IN" sz="2000" b="1" dirty="0">
                <a:latin typeface="Times New Roman" panose="02020603050405020304" pitchFamily="18" charset="0"/>
                <a:cs typeface="Times New Roman" panose="02020603050405020304" pitchFamily="18" charset="0"/>
              </a:rPr>
              <a:t>Types of coreference resolution models</a:t>
            </a:r>
          </a:p>
          <a:p>
            <a:pPr algn="l">
              <a:lnSpc>
                <a:spcPct val="150000"/>
              </a:lnSpc>
            </a:pPr>
            <a:r>
              <a:rPr lang="en-US" sz="2000" dirty="0">
                <a:latin typeface="Times New Roman" panose="02020603050405020304" pitchFamily="18" charset="0"/>
                <a:cs typeface="Times New Roman" panose="02020603050405020304" pitchFamily="18" charset="0"/>
              </a:rPr>
              <a:t>1. Rule-Based Models</a:t>
            </a:r>
          </a:p>
          <a:p>
            <a:pPr algn="l">
              <a:lnSpc>
                <a:spcPct val="150000"/>
              </a:lnSpc>
            </a:pPr>
            <a:r>
              <a:rPr lang="en-US" sz="2000" dirty="0">
                <a:latin typeface="Times New Roman" panose="02020603050405020304" pitchFamily="18" charset="0"/>
                <a:cs typeface="Times New Roman" panose="02020603050405020304" pitchFamily="18" charset="0"/>
              </a:rPr>
              <a:t>2. Mention-Pair Models</a:t>
            </a:r>
          </a:p>
          <a:p>
            <a:pPr algn="l">
              <a:lnSpc>
                <a:spcPct val="150000"/>
              </a:lnSpc>
            </a:pPr>
            <a:r>
              <a:rPr lang="en-US" sz="2000" dirty="0">
                <a:latin typeface="Times New Roman" panose="02020603050405020304" pitchFamily="18" charset="0"/>
                <a:cs typeface="Times New Roman" panose="02020603050405020304" pitchFamily="18" charset="0"/>
              </a:rPr>
              <a:t>3. Mention-Ranking Models</a:t>
            </a:r>
          </a:p>
        </p:txBody>
      </p:sp>
      <p:pic>
        <p:nvPicPr>
          <p:cNvPr id="5" name="Picture 4">
            <a:extLst>
              <a:ext uri="{FF2B5EF4-FFF2-40B4-BE49-F238E27FC236}">
                <a16:creationId xmlns:a16="http://schemas.microsoft.com/office/drawing/2014/main" id="{1C88A1C5-4856-7813-BDE9-8F46582254F8}"/>
              </a:ext>
            </a:extLst>
          </p:cNvPr>
          <p:cNvPicPr>
            <a:picLocks noChangeAspect="1"/>
          </p:cNvPicPr>
          <p:nvPr/>
        </p:nvPicPr>
        <p:blipFill>
          <a:blip r:embed="rId2"/>
          <a:stretch>
            <a:fillRect/>
          </a:stretch>
        </p:blipFill>
        <p:spPr>
          <a:xfrm>
            <a:off x="381000" y="2918537"/>
            <a:ext cx="8534400" cy="3187045"/>
          </a:xfrm>
          <a:prstGeom prst="rect">
            <a:avLst/>
          </a:prstGeom>
        </p:spPr>
      </p:pic>
    </p:spTree>
    <p:extLst>
      <p:ext uri="{BB962C8B-B14F-4D97-AF65-F5344CB8AC3E}">
        <p14:creationId xmlns:p14="http://schemas.microsoft.com/office/powerpoint/2010/main" val="210232301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19100" y="152400"/>
            <a:ext cx="8496300" cy="579437"/>
          </a:xfrm>
        </p:spPr>
        <p:txBody>
          <a:bodyPr/>
          <a:lstStyle/>
          <a:p>
            <a:r>
              <a:rPr lang="en-IN" sz="2800" b="1" dirty="0">
                <a:latin typeface="Times New Roman" panose="02020603050405020304" pitchFamily="18" charset="0"/>
                <a:cs typeface="Times New Roman" panose="02020603050405020304" pitchFamily="18" charset="0"/>
              </a:rPr>
              <a:t>Coreference resolution Models - </a:t>
            </a:r>
            <a:r>
              <a:rPr lang="en-US" sz="2800" b="1" dirty="0">
                <a:latin typeface="Times New Roman" panose="02020603050405020304" pitchFamily="18" charset="0"/>
                <a:cs typeface="Times New Roman" panose="02020603050405020304" pitchFamily="18" charset="0"/>
              </a:rPr>
              <a:t>Mention-Pair Models</a:t>
            </a:r>
            <a:br>
              <a:rPr lang="en-US" sz="2800" dirty="0">
                <a:latin typeface="Times New Roman" panose="02020603050405020304" pitchFamily="18" charset="0"/>
                <a:cs typeface="Times New Roman" panose="02020603050405020304" pitchFamily="18" charset="0"/>
              </a:rPr>
            </a:br>
            <a:endParaRPr lang="en-IN"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9A82837-FFE1-6CAB-CC4E-61F8DEE49B16}"/>
              </a:ext>
            </a:extLst>
          </p:cNvPr>
          <p:cNvSpPr>
            <a:spLocks noGrp="1"/>
          </p:cNvSpPr>
          <p:nvPr>
            <p:ph idx="1"/>
          </p:nvPr>
        </p:nvSpPr>
        <p:spPr>
          <a:xfrm>
            <a:off x="228600" y="746918"/>
            <a:ext cx="8686800" cy="5364163"/>
          </a:xfrm>
        </p:spPr>
        <p:txBody>
          <a:bodyPr/>
          <a:lstStyle/>
          <a:p>
            <a:pPr algn="just">
              <a:lnSpc>
                <a:spcPct val="150000"/>
              </a:lnSpc>
            </a:pPr>
            <a:r>
              <a:rPr lang="en-US" sz="2000" dirty="0">
                <a:latin typeface="Times New Roman" panose="02020603050405020304" pitchFamily="18" charset="0"/>
                <a:cs typeface="Times New Roman" panose="02020603050405020304" pitchFamily="18" charset="0"/>
              </a:rPr>
              <a:t>The second kind of coreference model (Mention-Pair Models) is a binary classifier. </a:t>
            </a:r>
          </a:p>
          <a:p>
            <a:pPr algn="just">
              <a:lnSpc>
                <a:spcPct val="150000"/>
              </a:lnSpc>
            </a:pPr>
            <a:r>
              <a:rPr lang="en-US" sz="2000" dirty="0">
                <a:latin typeface="Times New Roman" panose="02020603050405020304" pitchFamily="18" charset="0"/>
                <a:cs typeface="Times New Roman" panose="02020603050405020304" pitchFamily="18" charset="0"/>
              </a:rPr>
              <a:t>The idea is to train a classifier that will find the probability of two mentions to be </a:t>
            </a:r>
            <a:r>
              <a:rPr lang="en-US" sz="2000" dirty="0" err="1">
                <a:latin typeface="Times New Roman" panose="02020603050405020304" pitchFamily="18" charset="0"/>
                <a:cs typeface="Times New Roman" panose="02020603050405020304" pitchFamily="18" charset="0"/>
              </a:rPr>
              <a:t>coreferent</a:t>
            </a:r>
            <a:r>
              <a:rPr lang="en-US" sz="2000" dirty="0">
                <a:latin typeface="Times New Roman" panose="02020603050405020304" pitchFamily="18" charset="0"/>
                <a:cs typeface="Times New Roman" panose="02020603050405020304" pitchFamily="18" charset="0"/>
              </a:rPr>
              <a:t>.</a:t>
            </a:r>
          </a:p>
          <a:p>
            <a:pPr algn="just">
              <a:lnSpc>
                <a:spcPct val="150000"/>
              </a:lnSpc>
            </a:pPr>
            <a:r>
              <a:rPr lang="en-US" sz="2000" dirty="0">
                <a:latin typeface="Times New Roman" panose="02020603050405020304" pitchFamily="18" charset="0"/>
                <a:cs typeface="Times New Roman" panose="02020603050405020304" pitchFamily="18" charset="0"/>
              </a:rPr>
              <a:t> It will compare between each two mentions in the sentence and will assign their probability to be connected. The ideal condition will be that negative examples will receive a probability that is closed to 0 and positive examples will be close to 1.</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140945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19100" y="152400"/>
            <a:ext cx="8496300" cy="579437"/>
          </a:xfrm>
        </p:spPr>
        <p:txBody>
          <a:bodyPr/>
          <a:lstStyle/>
          <a:p>
            <a:r>
              <a:rPr lang="en-IN" sz="2800" b="1" dirty="0">
                <a:latin typeface="Times New Roman" panose="02020603050405020304" pitchFamily="18" charset="0"/>
                <a:cs typeface="Times New Roman" panose="02020603050405020304" pitchFamily="18" charset="0"/>
              </a:rPr>
              <a:t>Coreference resolution Models - </a:t>
            </a:r>
            <a:r>
              <a:rPr lang="en-US" sz="2800" b="1" dirty="0">
                <a:latin typeface="Times New Roman" panose="02020603050405020304" pitchFamily="18" charset="0"/>
                <a:cs typeface="Times New Roman" panose="02020603050405020304" pitchFamily="18" charset="0"/>
              </a:rPr>
              <a:t>Mention-Pair Models</a:t>
            </a:r>
            <a:br>
              <a:rPr lang="en-US" sz="2800" dirty="0">
                <a:latin typeface="Times New Roman" panose="02020603050405020304" pitchFamily="18" charset="0"/>
                <a:cs typeface="Times New Roman" panose="02020603050405020304" pitchFamily="18" charset="0"/>
              </a:rPr>
            </a:br>
            <a:endParaRPr lang="en-IN" sz="2800" b="1"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C719D8C7-FCF3-34AF-F25A-6683EB49614A}"/>
              </a:ext>
            </a:extLst>
          </p:cNvPr>
          <p:cNvPicPr>
            <a:picLocks noGrp="1" noChangeAspect="1"/>
          </p:cNvPicPr>
          <p:nvPr>
            <p:ph idx="1"/>
          </p:nvPr>
        </p:nvPicPr>
        <p:blipFill>
          <a:blip r:embed="rId2"/>
          <a:stretch>
            <a:fillRect/>
          </a:stretch>
        </p:blipFill>
        <p:spPr>
          <a:xfrm>
            <a:off x="762000" y="990600"/>
            <a:ext cx="7620000" cy="5364163"/>
          </a:xfrm>
          <a:prstGeom prst="rect">
            <a:avLst/>
          </a:prstGeom>
        </p:spPr>
      </p:pic>
    </p:spTree>
    <p:extLst>
      <p:ext uri="{BB962C8B-B14F-4D97-AF65-F5344CB8AC3E}">
        <p14:creationId xmlns:p14="http://schemas.microsoft.com/office/powerpoint/2010/main" val="32700406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304800"/>
            <a:ext cx="8229600" cy="609600"/>
          </a:xfrm>
        </p:spPr>
        <p:txBody>
          <a:bodyPr/>
          <a:lstStyle/>
          <a:p>
            <a:br>
              <a:rPr lang="en-IN" sz="4000" b="1" dirty="0">
                <a:latin typeface="Times New Roman" panose="02020603050405020304" pitchFamily="18" charset="0"/>
                <a:cs typeface="Times New Roman" panose="02020603050405020304" pitchFamily="18" charset="0"/>
              </a:rPr>
            </a:br>
            <a:r>
              <a:rPr lang="en-US" sz="4000" b="1" dirty="0">
                <a:latin typeface="Times New Roman" panose="02020603050405020304" pitchFamily="18" charset="0"/>
                <a:cs typeface="Times New Roman" panose="02020603050405020304" pitchFamily="18" charset="0"/>
              </a:rPr>
              <a:t>Homonymy</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76200" y="457200"/>
            <a:ext cx="8915400" cy="6117213"/>
          </a:xfrm>
        </p:spPr>
        <p:txBody>
          <a:bodyPr/>
          <a:lstStyle/>
          <a:p>
            <a:pPr algn="just">
              <a:lnSpc>
                <a:spcPct val="150000"/>
              </a:lnSpc>
            </a:pPr>
            <a:r>
              <a:rPr lang="en-US" sz="2000" dirty="0">
                <a:latin typeface="Times New Roman" panose="02020603050405020304" pitchFamily="18" charset="0"/>
                <a:cs typeface="Times New Roman" panose="02020603050405020304" pitchFamily="18" charset="0"/>
              </a:rPr>
              <a:t>Homonymy is the relationship that exits between two (or more) words which belong to the </a:t>
            </a:r>
            <a:r>
              <a:rPr lang="en-US" sz="2000" b="1" dirty="0">
                <a:latin typeface="Times New Roman" panose="02020603050405020304" pitchFamily="18" charset="0"/>
                <a:cs typeface="Times New Roman" panose="02020603050405020304" pitchFamily="18" charset="0"/>
              </a:rPr>
              <a:t>same grammatical category, have the same spelling</a:t>
            </a:r>
            <a:r>
              <a:rPr lang="en-US" sz="2000" dirty="0">
                <a:latin typeface="Times New Roman" panose="02020603050405020304" pitchFamily="18" charset="0"/>
                <a:cs typeface="Times New Roman" panose="02020603050405020304" pitchFamily="18" charset="0"/>
              </a:rPr>
              <a:t>, may or may not have the same pronunciation, </a:t>
            </a:r>
            <a:r>
              <a:rPr lang="en-US" sz="2000" b="1" dirty="0">
                <a:latin typeface="Times New Roman" panose="02020603050405020304" pitchFamily="18" charset="0"/>
                <a:cs typeface="Times New Roman" panose="02020603050405020304" pitchFamily="18" charset="0"/>
              </a:rPr>
              <a:t>but have different meanings and origins</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semantically unrelated</a:t>
            </a:r>
            <a:r>
              <a:rPr lang="en-US" sz="2000" dirty="0">
                <a:latin typeface="Times New Roman" panose="02020603050405020304" pitchFamily="18" charset="0"/>
                <a:cs typeface="Times New Roman" panose="02020603050405020304" pitchFamily="18" charset="0"/>
              </a:rPr>
              <a:t>). </a:t>
            </a:r>
          </a:p>
          <a:p>
            <a:pPr algn="just">
              <a:lnSpc>
                <a:spcPct val="150000"/>
              </a:lnSpc>
            </a:pPr>
            <a:r>
              <a:rPr lang="en-US" sz="2000" b="1" dirty="0">
                <a:latin typeface="Times New Roman" panose="02020603050405020304" pitchFamily="18" charset="0"/>
                <a:cs typeface="Times New Roman" panose="02020603050405020304" pitchFamily="18" charset="0"/>
              </a:rPr>
              <a:t>E.g., </a:t>
            </a:r>
          </a:p>
          <a:p>
            <a:pPr lvl="1" algn="just">
              <a:lnSpc>
                <a:spcPct val="150000"/>
              </a:lnSpc>
            </a:pPr>
            <a:r>
              <a:rPr lang="en-US" sz="1800" dirty="0">
                <a:latin typeface="Times New Roman" panose="02020603050405020304" pitchFamily="18" charset="0"/>
                <a:cs typeface="Times New Roman" panose="02020603050405020304" pitchFamily="18" charset="0"/>
              </a:rPr>
              <a:t>to lie (= to rest, be, remain, be situated in a certain position) and to lie (= not to tell the truth); </a:t>
            </a:r>
          </a:p>
          <a:p>
            <a:pPr lvl="1" algn="just">
              <a:lnSpc>
                <a:spcPct val="150000"/>
              </a:lnSpc>
            </a:pPr>
            <a:r>
              <a:rPr lang="en-US" sz="1800" dirty="0">
                <a:latin typeface="Times New Roman" panose="02020603050405020304" pitchFamily="18" charset="0"/>
                <a:cs typeface="Times New Roman" panose="02020603050405020304" pitchFamily="18" charset="0"/>
              </a:rPr>
              <a:t>“Bat” -&gt; bat can be an implement to hit a ball and bat is a nocturnal flying mammal also.</a:t>
            </a:r>
          </a:p>
          <a:p>
            <a:pPr lvl="1" algn="just">
              <a:lnSpc>
                <a:spcPct val="150000"/>
              </a:lnSpc>
            </a:pPr>
            <a:r>
              <a:rPr lang="en-US" sz="1800" dirty="0">
                <a:latin typeface="Times New Roman" panose="02020603050405020304" pitchFamily="18" charset="0"/>
                <a:cs typeface="Times New Roman" panose="02020603050405020304" pitchFamily="18" charset="0"/>
              </a:rPr>
              <a:t>bank (= the ground near a river) and bank (= financial institution); </a:t>
            </a:r>
          </a:p>
          <a:p>
            <a:pPr lvl="1" algn="just">
              <a:lnSpc>
                <a:spcPct val="150000"/>
              </a:lnSpc>
            </a:pPr>
            <a:r>
              <a:rPr lang="en-US" sz="1800" dirty="0">
                <a:latin typeface="Times New Roman" panose="02020603050405020304" pitchFamily="18" charset="0"/>
                <a:cs typeface="Times New Roman" panose="02020603050405020304" pitchFamily="18" charset="0"/>
              </a:rPr>
              <a:t>lead [li…d] (= the first place or position, an example behavior for others to copy) and lead [led] (= heavy metal);</a:t>
            </a:r>
          </a:p>
          <a:p>
            <a:pPr lvl="1" algn="just">
              <a:lnSpc>
                <a:spcPct val="150000"/>
              </a:lnSpc>
            </a:pPr>
            <a:r>
              <a:rPr lang="en-US" sz="1800" dirty="0">
                <a:latin typeface="Times New Roman" panose="02020603050405020304" pitchFamily="18" charset="0"/>
                <a:cs typeface="Times New Roman" panose="02020603050405020304" pitchFamily="18" charset="0"/>
              </a:rPr>
              <a:t>bass [</a:t>
            </a:r>
            <a:r>
              <a:rPr lang="en-US" sz="1800" dirty="0" err="1">
                <a:latin typeface="Times New Roman" panose="02020603050405020304" pitchFamily="18" charset="0"/>
                <a:cs typeface="Times New Roman" panose="02020603050405020304" pitchFamily="18" charset="0"/>
              </a:rPr>
              <a:t>beIs</a:t>
            </a:r>
            <a:r>
              <a:rPr lang="en-US" sz="1800" dirty="0">
                <a:latin typeface="Times New Roman" panose="02020603050405020304" pitchFamily="18" charset="0"/>
                <a:cs typeface="Times New Roman" panose="02020603050405020304" pitchFamily="18" charset="0"/>
              </a:rPr>
              <a:t>] (= musical instrument) and bass [</a:t>
            </a:r>
            <a:r>
              <a:rPr lang="en-US" sz="1800" dirty="0" err="1">
                <a:latin typeface="Times New Roman" panose="02020603050405020304" pitchFamily="18" charset="0"/>
                <a:cs typeface="Times New Roman" panose="02020603050405020304" pitchFamily="18" charset="0"/>
              </a:rPr>
              <a:t>bœs</a:t>
            </a:r>
            <a:r>
              <a:rPr lang="en-US" sz="1800" dirty="0">
                <a:latin typeface="Times New Roman" panose="02020603050405020304" pitchFamily="18" charset="0"/>
                <a:cs typeface="Times New Roman" panose="02020603050405020304" pitchFamily="18" charset="0"/>
              </a:rPr>
              <a:t>] (= edible fish). The pairs of words that exhibit this kind of relationship are called homonyms</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660799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19100" y="152400"/>
            <a:ext cx="8496300" cy="579437"/>
          </a:xfrm>
        </p:spPr>
        <p:txBody>
          <a:bodyPr/>
          <a:lstStyle/>
          <a:p>
            <a:r>
              <a:rPr lang="en-IN" sz="2800" b="1" dirty="0">
                <a:latin typeface="Times New Roman" panose="02020603050405020304" pitchFamily="18" charset="0"/>
                <a:cs typeface="Times New Roman" panose="02020603050405020304" pitchFamily="18" charset="0"/>
              </a:rPr>
              <a:t>Coreference resolution Models - </a:t>
            </a:r>
            <a:r>
              <a:rPr lang="en-US" sz="2800" b="1" dirty="0">
                <a:latin typeface="Times New Roman" panose="02020603050405020304" pitchFamily="18" charset="0"/>
                <a:cs typeface="Times New Roman" panose="02020603050405020304" pitchFamily="18" charset="0"/>
              </a:rPr>
              <a:t>Mention-Pair Models</a:t>
            </a:r>
            <a:br>
              <a:rPr lang="en-US" sz="2800" dirty="0">
                <a:latin typeface="Times New Roman" panose="02020603050405020304" pitchFamily="18" charset="0"/>
                <a:cs typeface="Times New Roman" panose="02020603050405020304" pitchFamily="18" charset="0"/>
              </a:rPr>
            </a:br>
            <a:endParaRPr lang="en-IN" sz="2800" b="1"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574E61E5-469F-A0FF-AA28-5CD50EC7DB02}"/>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D4F5E81F-150A-F685-4364-FB61132294CC}"/>
              </a:ext>
            </a:extLst>
          </p:cNvPr>
          <p:cNvPicPr>
            <a:picLocks noChangeAspect="1"/>
          </p:cNvPicPr>
          <p:nvPr/>
        </p:nvPicPr>
        <p:blipFill>
          <a:blip r:embed="rId2"/>
          <a:stretch>
            <a:fillRect/>
          </a:stretch>
        </p:blipFill>
        <p:spPr>
          <a:xfrm>
            <a:off x="898841" y="887510"/>
            <a:ext cx="7346317" cy="5082980"/>
          </a:xfrm>
          <a:prstGeom prst="rect">
            <a:avLst/>
          </a:prstGeom>
        </p:spPr>
      </p:pic>
    </p:spTree>
    <p:extLst>
      <p:ext uri="{BB962C8B-B14F-4D97-AF65-F5344CB8AC3E}">
        <p14:creationId xmlns:p14="http://schemas.microsoft.com/office/powerpoint/2010/main" val="3607696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19100" y="152400"/>
            <a:ext cx="8496300" cy="579437"/>
          </a:xfrm>
        </p:spPr>
        <p:txBody>
          <a:bodyPr/>
          <a:lstStyle/>
          <a:p>
            <a:r>
              <a:rPr lang="en-IN" sz="2400" b="1" dirty="0">
                <a:latin typeface="Times New Roman" panose="02020603050405020304" pitchFamily="18" charset="0"/>
                <a:cs typeface="Times New Roman" panose="02020603050405020304" pitchFamily="18" charset="0"/>
              </a:rPr>
              <a:t>Coreference resolution Models - </a:t>
            </a:r>
            <a:r>
              <a:rPr lang="en-US" sz="2400" b="1" dirty="0">
                <a:latin typeface="Times New Roman" panose="02020603050405020304" pitchFamily="18" charset="0"/>
                <a:cs typeface="Times New Roman" panose="02020603050405020304" pitchFamily="18" charset="0"/>
              </a:rPr>
              <a:t>Mention-Ranking Models</a:t>
            </a:r>
            <a:br>
              <a:rPr lang="en-US" sz="2400" dirty="0">
                <a:latin typeface="Times New Roman" panose="02020603050405020304" pitchFamily="18" charset="0"/>
                <a:cs typeface="Times New Roman" panose="02020603050405020304" pitchFamily="18" charset="0"/>
              </a:rPr>
            </a:br>
            <a:endParaRPr lang="en-IN"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9A82837-FFE1-6CAB-CC4E-61F8DEE49B16}"/>
              </a:ext>
            </a:extLst>
          </p:cNvPr>
          <p:cNvSpPr>
            <a:spLocks noGrp="1"/>
          </p:cNvSpPr>
          <p:nvPr>
            <p:ph idx="1"/>
          </p:nvPr>
        </p:nvSpPr>
        <p:spPr>
          <a:xfrm>
            <a:off x="228600" y="746918"/>
            <a:ext cx="8686800" cy="5364163"/>
          </a:xfrm>
        </p:spPr>
        <p:txBody>
          <a:bodyPr/>
          <a:lstStyle/>
          <a:p>
            <a:pPr algn="just">
              <a:lnSpc>
                <a:spcPct val="150000"/>
              </a:lnSpc>
            </a:pPr>
            <a:r>
              <a:rPr lang="en-US" sz="2000" dirty="0">
                <a:latin typeface="Times New Roman" panose="02020603050405020304" pitchFamily="18" charset="0"/>
                <a:cs typeface="Times New Roman" panose="02020603050405020304" pitchFamily="18" charset="0"/>
              </a:rPr>
              <a:t>The mention-ranking model assigns a score to each pair of candidate antecedent and </a:t>
            </a:r>
            <a:r>
              <a:rPr lang="en-US" sz="2000" dirty="0" err="1">
                <a:latin typeface="Times New Roman" panose="02020603050405020304" pitchFamily="18" charset="0"/>
                <a:cs typeface="Times New Roman" panose="02020603050405020304" pitchFamily="18" charset="0"/>
              </a:rPr>
              <a:t>corefernts</a:t>
            </a:r>
            <a:r>
              <a:rPr lang="en-US" sz="2000" dirty="0">
                <a:latin typeface="Times New Roman" panose="02020603050405020304" pitchFamily="18" charset="0"/>
                <a:cs typeface="Times New Roman" panose="02020603050405020304" pitchFamily="18" charset="0"/>
              </a:rPr>
              <a:t>. In the end of the procedure the model will choose just one of the pairs</a:t>
            </a: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9774EDE-489F-2966-5CC7-CD0FB265E605}"/>
              </a:ext>
            </a:extLst>
          </p:cNvPr>
          <p:cNvPicPr>
            <a:picLocks noChangeAspect="1"/>
          </p:cNvPicPr>
          <p:nvPr/>
        </p:nvPicPr>
        <p:blipFill>
          <a:blip r:embed="rId2"/>
          <a:stretch>
            <a:fillRect/>
          </a:stretch>
        </p:blipFill>
        <p:spPr>
          <a:xfrm>
            <a:off x="419100" y="2133600"/>
            <a:ext cx="8115300" cy="4922966"/>
          </a:xfrm>
          <a:prstGeom prst="rect">
            <a:avLst/>
          </a:prstGeom>
        </p:spPr>
      </p:pic>
    </p:spTree>
    <p:extLst>
      <p:ext uri="{BB962C8B-B14F-4D97-AF65-F5344CB8AC3E}">
        <p14:creationId xmlns:p14="http://schemas.microsoft.com/office/powerpoint/2010/main" val="342948710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19100" y="152400"/>
            <a:ext cx="8496300" cy="579437"/>
          </a:xfrm>
        </p:spPr>
        <p:txBody>
          <a:bodyPr/>
          <a:lstStyle/>
          <a:p>
            <a:r>
              <a:rPr lang="en-IN" sz="2400" b="1" dirty="0">
                <a:latin typeface="Times New Roman" panose="02020603050405020304" pitchFamily="18" charset="0"/>
                <a:cs typeface="Times New Roman" panose="02020603050405020304" pitchFamily="18" charset="0"/>
              </a:rPr>
              <a:t>Coreference resolution Models - </a:t>
            </a:r>
            <a:r>
              <a:rPr lang="en-US" sz="2400" b="1" dirty="0">
                <a:latin typeface="Times New Roman" panose="02020603050405020304" pitchFamily="18" charset="0"/>
                <a:cs typeface="Times New Roman" panose="02020603050405020304" pitchFamily="18" charset="0"/>
              </a:rPr>
              <a:t>Mention-Ranking Models</a:t>
            </a:r>
            <a:br>
              <a:rPr lang="en-US" sz="2400" dirty="0">
                <a:latin typeface="Times New Roman" panose="02020603050405020304" pitchFamily="18" charset="0"/>
                <a:cs typeface="Times New Roman" panose="02020603050405020304" pitchFamily="18" charset="0"/>
              </a:rPr>
            </a:br>
            <a:endParaRPr lang="en-IN" sz="2400"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7193205F-7C64-4BBB-9B1A-22BDCE429EC4}"/>
              </a:ext>
            </a:extLst>
          </p:cNvPr>
          <p:cNvPicPr>
            <a:picLocks noGrp="1" noChangeAspect="1"/>
          </p:cNvPicPr>
          <p:nvPr>
            <p:ph idx="1"/>
          </p:nvPr>
        </p:nvPicPr>
        <p:blipFill>
          <a:blip r:embed="rId2"/>
          <a:stretch>
            <a:fillRect/>
          </a:stretch>
        </p:blipFill>
        <p:spPr>
          <a:xfrm>
            <a:off x="1215050" y="746125"/>
            <a:ext cx="6713900" cy="5364163"/>
          </a:xfrm>
          <a:prstGeom prst="rect">
            <a:avLst/>
          </a:prstGeom>
        </p:spPr>
      </p:pic>
    </p:spTree>
    <p:extLst>
      <p:ext uri="{BB962C8B-B14F-4D97-AF65-F5344CB8AC3E}">
        <p14:creationId xmlns:p14="http://schemas.microsoft.com/office/powerpoint/2010/main" val="390608608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19100" y="152400"/>
            <a:ext cx="8496300" cy="579437"/>
          </a:xfrm>
        </p:spPr>
        <p:txBody>
          <a:bodyPr/>
          <a:lstStyle/>
          <a:p>
            <a:r>
              <a:rPr lang="en-IN" sz="2400" b="1" dirty="0">
                <a:latin typeface="Times New Roman" panose="02020603050405020304" pitchFamily="18" charset="0"/>
                <a:cs typeface="Times New Roman" panose="02020603050405020304" pitchFamily="18" charset="0"/>
              </a:rPr>
              <a:t>Coreference resolution Models - </a:t>
            </a:r>
            <a:r>
              <a:rPr lang="en-US" sz="2400" b="1" dirty="0">
                <a:latin typeface="Times New Roman" panose="02020603050405020304" pitchFamily="18" charset="0"/>
                <a:cs typeface="Times New Roman" panose="02020603050405020304" pitchFamily="18" charset="0"/>
              </a:rPr>
              <a:t>Mention-Ranking Models</a:t>
            </a:r>
            <a:br>
              <a:rPr lang="en-US" sz="2400" dirty="0">
                <a:latin typeface="Times New Roman" panose="02020603050405020304" pitchFamily="18" charset="0"/>
                <a:cs typeface="Times New Roman" panose="02020603050405020304" pitchFamily="18" charset="0"/>
              </a:rPr>
            </a:br>
            <a:endParaRPr lang="en-IN" sz="24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0BF1608-604B-983F-9B89-E531AAE607F6}"/>
              </a:ext>
            </a:extLst>
          </p:cNvPr>
          <p:cNvPicPr>
            <a:picLocks noChangeAspect="1"/>
          </p:cNvPicPr>
          <p:nvPr/>
        </p:nvPicPr>
        <p:blipFill>
          <a:blip r:embed="rId2"/>
          <a:stretch>
            <a:fillRect/>
          </a:stretch>
        </p:blipFill>
        <p:spPr>
          <a:xfrm>
            <a:off x="0" y="540769"/>
            <a:ext cx="8610599" cy="5776461"/>
          </a:xfrm>
          <a:prstGeom prst="rect">
            <a:avLst/>
          </a:prstGeom>
        </p:spPr>
      </p:pic>
      <p:sp>
        <p:nvSpPr>
          <p:cNvPr id="8" name="TextBox 7">
            <a:extLst>
              <a:ext uri="{FF2B5EF4-FFF2-40B4-BE49-F238E27FC236}">
                <a16:creationId xmlns:a16="http://schemas.microsoft.com/office/drawing/2014/main" id="{5DCA5BF1-ECE3-2BFB-4797-870B7D1AD722}"/>
              </a:ext>
            </a:extLst>
          </p:cNvPr>
          <p:cNvSpPr txBox="1"/>
          <p:nvPr/>
        </p:nvSpPr>
        <p:spPr>
          <a:xfrm>
            <a:off x="4305300" y="4876800"/>
            <a:ext cx="4572000" cy="1200329"/>
          </a:xfrm>
          <a:prstGeom prst="rect">
            <a:avLst/>
          </a:prstGeom>
          <a:noFill/>
        </p:spPr>
        <p:txBody>
          <a:bodyPr wrap="square">
            <a:spAutoFit/>
          </a:bodyPr>
          <a:lstStyle/>
          <a:p>
            <a:r>
              <a:rPr lang="en-IN" dirty="0">
                <a:hlinkClick r:id="rId3"/>
              </a:rPr>
              <a:t>https://galhever.medium.com/a-review-to-co-reference-resolution-models-f44b4360a00</a:t>
            </a:r>
            <a:endParaRPr lang="en-IN" dirty="0"/>
          </a:p>
          <a:p>
            <a:endParaRPr lang="en-IN" dirty="0"/>
          </a:p>
        </p:txBody>
      </p:sp>
    </p:spTree>
    <p:extLst>
      <p:ext uri="{BB962C8B-B14F-4D97-AF65-F5344CB8AC3E}">
        <p14:creationId xmlns:p14="http://schemas.microsoft.com/office/powerpoint/2010/main" val="124435390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05659" y="76200"/>
            <a:ext cx="8932682" cy="609600"/>
          </a:xfrm>
        </p:spPr>
        <p:txBody>
          <a:bodyPr/>
          <a:lstStyle/>
          <a:p>
            <a:r>
              <a:rPr lang="en-IN" sz="3200" b="1" dirty="0">
                <a:latin typeface="Times New Roman" panose="02020603050405020304" pitchFamily="18" charset="0"/>
                <a:cs typeface="Times New Roman" panose="02020603050405020304" pitchFamily="18" charset="0"/>
              </a:rPr>
              <a:t>Coreference Resolution vs Anaphora Resolution</a:t>
            </a:r>
          </a:p>
        </p:txBody>
      </p:sp>
      <p:sp>
        <p:nvSpPr>
          <p:cNvPr id="5" name="Content Placeholder 4">
            <a:extLst>
              <a:ext uri="{FF2B5EF4-FFF2-40B4-BE49-F238E27FC236}">
                <a16:creationId xmlns:a16="http://schemas.microsoft.com/office/drawing/2014/main" id="{F40DC855-5241-F8CC-1C4A-14F1110FA13E}"/>
              </a:ext>
            </a:extLst>
          </p:cNvPr>
          <p:cNvSpPr>
            <a:spLocks noGrp="1"/>
          </p:cNvSpPr>
          <p:nvPr>
            <p:ph idx="1"/>
          </p:nvPr>
        </p:nvSpPr>
        <p:spPr>
          <a:xfrm>
            <a:off x="105659" y="785018"/>
            <a:ext cx="8772033" cy="5287963"/>
          </a:xfrm>
        </p:spPr>
        <p:txBody>
          <a:bodyPr/>
          <a:lstStyle/>
          <a:p>
            <a:pPr algn="just">
              <a:lnSpc>
                <a:spcPct val="150000"/>
              </a:lnSpc>
            </a:pPr>
            <a:r>
              <a:rPr lang="en-US" sz="1800" b="1" dirty="0">
                <a:latin typeface="Times New Roman" panose="02020603050405020304" pitchFamily="18" charset="0"/>
                <a:cs typeface="Times New Roman" panose="02020603050405020304" pitchFamily="18" charset="0"/>
              </a:rPr>
              <a:t>Coreference Resolution (CR):</a:t>
            </a:r>
          </a:p>
          <a:p>
            <a:pPr lvl="1" algn="just">
              <a:lnSpc>
                <a:spcPct val="150000"/>
              </a:lnSpc>
            </a:pPr>
            <a:r>
              <a:rPr lang="en-US" sz="16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This is like connecting the </a:t>
            </a:r>
            <a:r>
              <a:rPr lang="en-US" sz="1800" b="1" dirty="0">
                <a:latin typeface="Times New Roman" panose="02020603050405020304" pitchFamily="18" charset="0"/>
                <a:cs typeface="Times New Roman" panose="02020603050405020304" pitchFamily="18" charset="0"/>
              </a:rPr>
              <a:t>dots between words or phrases </a:t>
            </a:r>
            <a:r>
              <a:rPr lang="en-US" sz="1800" dirty="0">
                <a:latin typeface="Times New Roman" panose="02020603050405020304" pitchFamily="18" charset="0"/>
                <a:cs typeface="Times New Roman" panose="02020603050405020304" pitchFamily="18" charset="0"/>
              </a:rPr>
              <a:t>that talk about the same thing. Imagine you're reading a story, and the story mentions "Mary" and later says "She did something." CR helps us figure out that </a:t>
            </a:r>
            <a:r>
              <a:rPr lang="en-US" sz="1800" b="1" dirty="0">
                <a:latin typeface="Times New Roman" panose="02020603050405020304" pitchFamily="18" charset="0"/>
                <a:cs typeface="Times New Roman" panose="02020603050405020304" pitchFamily="18" charset="0"/>
              </a:rPr>
              <a:t>"She" </a:t>
            </a:r>
            <a:r>
              <a:rPr lang="en-US" sz="1800" dirty="0">
                <a:latin typeface="Times New Roman" panose="02020603050405020304" pitchFamily="18" charset="0"/>
                <a:cs typeface="Times New Roman" panose="02020603050405020304" pitchFamily="18" charset="0"/>
              </a:rPr>
              <a:t>is talking about </a:t>
            </a:r>
            <a:r>
              <a:rPr lang="en-US" sz="1800" b="1" dirty="0">
                <a:latin typeface="Times New Roman" panose="02020603050405020304" pitchFamily="18" charset="0"/>
                <a:cs typeface="Times New Roman" panose="02020603050405020304" pitchFamily="18" charset="0"/>
              </a:rPr>
              <a:t>"Mary." </a:t>
            </a:r>
          </a:p>
          <a:p>
            <a:pPr lvl="1" algn="just">
              <a:lnSpc>
                <a:spcPct val="150000"/>
              </a:lnSpc>
            </a:pPr>
            <a:r>
              <a:rPr lang="en-US" sz="1800" b="1" dirty="0">
                <a:latin typeface="Times New Roman" panose="02020603050405020304" pitchFamily="18" charset="0"/>
                <a:cs typeface="Times New Roman" panose="02020603050405020304" pitchFamily="18" charset="0"/>
              </a:rPr>
              <a:t>It's like finding out that they're both talking about the same person.</a:t>
            </a:r>
          </a:p>
          <a:p>
            <a:pPr algn="just">
              <a:lnSpc>
                <a:spcPct val="150000"/>
              </a:lnSpc>
            </a:pPr>
            <a:r>
              <a:rPr lang="en-US" sz="1800" b="1" dirty="0">
                <a:latin typeface="Times New Roman" panose="02020603050405020304" pitchFamily="18" charset="0"/>
                <a:cs typeface="Times New Roman" panose="02020603050405020304" pitchFamily="18" charset="0"/>
              </a:rPr>
              <a:t>Anaphora Resolution (AR):</a:t>
            </a:r>
            <a:r>
              <a:rPr lang="en-US" sz="1800" dirty="0">
                <a:latin typeface="Times New Roman" panose="02020603050405020304" pitchFamily="18" charset="0"/>
                <a:cs typeface="Times New Roman" panose="02020603050405020304" pitchFamily="18" charset="0"/>
              </a:rPr>
              <a:t> </a:t>
            </a:r>
          </a:p>
          <a:p>
            <a:pPr lvl="1" algn="just">
              <a:lnSpc>
                <a:spcPct val="150000"/>
              </a:lnSpc>
            </a:pPr>
            <a:r>
              <a:rPr lang="en-US" sz="1800" b="1" dirty="0">
                <a:latin typeface="Times New Roman" panose="02020603050405020304" pitchFamily="18" charset="0"/>
                <a:cs typeface="Times New Roman" panose="02020603050405020304" pitchFamily="18" charset="0"/>
              </a:rPr>
              <a:t>This is a specific type of CR</a:t>
            </a:r>
            <a:r>
              <a:rPr lang="en-US" sz="1800" dirty="0">
                <a:latin typeface="Times New Roman" panose="02020603050405020304" pitchFamily="18" charset="0"/>
                <a:cs typeface="Times New Roman" panose="02020603050405020304" pitchFamily="18" charset="0"/>
              </a:rPr>
              <a:t>.</a:t>
            </a:r>
          </a:p>
          <a:p>
            <a:pPr lvl="1" algn="just">
              <a:lnSpc>
                <a:spcPct val="150000"/>
              </a:lnSpc>
            </a:pPr>
            <a:r>
              <a:rPr lang="en-US" sz="1800" dirty="0">
                <a:latin typeface="Times New Roman" panose="02020603050405020304" pitchFamily="18" charset="0"/>
                <a:cs typeface="Times New Roman" panose="02020603050405020304" pitchFamily="18" charset="0"/>
              </a:rPr>
              <a:t>It's like solving a little puzzle in a story. Anaphora means words like "he," "she," "it," or "they" that refer to something already mentioned. For example, if a story says, "</a:t>
            </a:r>
            <a:r>
              <a:rPr lang="en-US" sz="1800" b="1" dirty="0">
                <a:latin typeface="Times New Roman" panose="02020603050405020304" pitchFamily="18" charset="0"/>
                <a:cs typeface="Times New Roman" panose="02020603050405020304" pitchFamily="18" charset="0"/>
              </a:rPr>
              <a:t>John found a wallet. He returned it</a:t>
            </a:r>
            <a:r>
              <a:rPr lang="en-US" sz="1800" dirty="0">
                <a:latin typeface="Times New Roman" panose="02020603050405020304" pitchFamily="18" charset="0"/>
                <a:cs typeface="Times New Roman" panose="02020603050405020304" pitchFamily="18" charset="0"/>
              </a:rPr>
              <a:t>," AR helps us know that "He" is talking about "John" and "It" is talking about the "wallet."</a:t>
            </a:r>
          </a:p>
          <a:p>
            <a:pPr algn="just">
              <a:lnSpc>
                <a:spcPct val="150000"/>
              </a:lnSpc>
            </a:pPr>
            <a:r>
              <a:rPr lang="en-US" sz="1800" dirty="0">
                <a:latin typeface="Times New Roman" panose="02020603050405020304" pitchFamily="18" charset="0"/>
                <a:cs typeface="Times New Roman" panose="02020603050405020304" pitchFamily="18" charset="0"/>
              </a:rPr>
              <a:t>So, CR is like connecting any two things that are talking about the same stuff, while AR is like solving the puzzle of what words like "he" and "it" are talking about.</a:t>
            </a:r>
          </a:p>
          <a:p>
            <a:pPr algn="just">
              <a:lnSpc>
                <a:spcPct val="150000"/>
              </a:lnSpc>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707331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05659" y="76200"/>
            <a:ext cx="8932682" cy="609600"/>
          </a:xfrm>
        </p:spPr>
        <p:txBody>
          <a:bodyPr/>
          <a:lstStyle/>
          <a:p>
            <a:r>
              <a:rPr lang="en-IN" sz="3200" b="1" dirty="0">
                <a:latin typeface="Times New Roman" panose="02020603050405020304" pitchFamily="18" charset="0"/>
                <a:cs typeface="Times New Roman" panose="02020603050405020304" pitchFamily="18" charset="0"/>
              </a:rPr>
              <a:t>Coreference Resolution vs Anaphora Resolution</a:t>
            </a:r>
          </a:p>
        </p:txBody>
      </p:sp>
      <p:pic>
        <p:nvPicPr>
          <p:cNvPr id="3" name="Content Placeholder 2">
            <a:extLst>
              <a:ext uri="{FF2B5EF4-FFF2-40B4-BE49-F238E27FC236}">
                <a16:creationId xmlns:a16="http://schemas.microsoft.com/office/drawing/2014/main" id="{1BF2AC87-3A0A-99DB-E694-CBFF523427D0}"/>
              </a:ext>
            </a:extLst>
          </p:cNvPr>
          <p:cNvPicPr>
            <a:picLocks noGrp="1" noChangeAspect="1"/>
          </p:cNvPicPr>
          <p:nvPr>
            <p:ph idx="1"/>
          </p:nvPr>
        </p:nvPicPr>
        <p:blipFill>
          <a:blip r:embed="rId2"/>
          <a:stretch>
            <a:fillRect/>
          </a:stretch>
        </p:blipFill>
        <p:spPr>
          <a:xfrm>
            <a:off x="685800" y="1295400"/>
            <a:ext cx="7696199" cy="4267200"/>
          </a:xfrm>
          <a:prstGeom prst="rect">
            <a:avLst/>
          </a:prstGeom>
        </p:spPr>
      </p:pic>
    </p:spTree>
    <p:extLst>
      <p:ext uri="{BB962C8B-B14F-4D97-AF65-F5344CB8AC3E}">
        <p14:creationId xmlns:p14="http://schemas.microsoft.com/office/powerpoint/2010/main" val="28025577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05659" y="198437"/>
            <a:ext cx="8932682" cy="609600"/>
          </a:xfrm>
        </p:spPr>
        <p:txBody>
          <a:bodyPr/>
          <a:lstStyle/>
          <a:p>
            <a:pPr marL="0" indent="0">
              <a:lnSpc>
                <a:spcPct val="150000"/>
              </a:lnSpc>
              <a:buNone/>
            </a:pPr>
            <a:r>
              <a:rPr lang="en-US" sz="3600" b="1" dirty="0">
                <a:latin typeface="Times New Roman" panose="02020603050405020304" pitchFamily="18" charset="0"/>
                <a:cs typeface="Times New Roman" panose="02020603050405020304" pitchFamily="18" charset="0"/>
              </a:rPr>
              <a:t>Discourse vs Coreference</a:t>
            </a:r>
          </a:p>
        </p:txBody>
      </p:sp>
      <p:sp>
        <p:nvSpPr>
          <p:cNvPr id="5" name="Content Placeholder 4">
            <a:extLst>
              <a:ext uri="{FF2B5EF4-FFF2-40B4-BE49-F238E27FC236}">
                <a16:creationId xmlns:a16="http://schemas.microsoft.com/office/drawing/2014/main" id="{F40DC855-5241-F8CC-1C4A-14F1110FA13E}"/>
              </a:ext>
            </a:extLst>
          </p:cNvPr>
          <p:cNvSpPr>
            <a:spLocks noGrp="1"/>
          </p:cNvSpPr>
          <p:nvPr>
            <p:ph idx="1"/>
          </p:nvPr>
        </p:nvSpPr>
        <p:spPr>
          <a:xfrm>
            <a:off x="138653" y="1066800"/>
            <a:ext cx="8899688" cy="5287963"/>
          </a:xfrm>
        </p:spPr>
        <p:txBody>
          <a:bodyPr/>
          <a:lstStyle/>
          <a:p>
            <a:pPr algn="just">
              <a:lnSpc>
                <a:spcPct val="150000"/>
              </a:lnSpc>
            </a:pPr>
            <a:r>
              <a:rPr lang="en-US" sz="2000" dirty="0">
                <a:latin typeface="Times New Roman" panose="02020603050405020304" pitchFamily="18" charset="0"/>
                <a:cs typeface="Times New Roman" panose="02020603050405020304" pitchFamily="18" charset="0"/>
              </a:rPr>
              <a:t>Discourse and coreference are related through coreference resolution, which is a key subtask for understanding the structure and meaning of text. </a:t>
            </a:r>
          </a:p>
          <a:p>
            <a:pPr algn="just">
              <a:lnSpc>
                <a:spcPct val="150000"/>
              </a:lnSpc>
            </a:pPr>
            <a:r>
              <a:rPr lang="en-US" sz="2000" dirty="0">
                <a:latin typeface="Times New Roman" panose="02020603050405020304" pitchFamily="18" charset="0"/>
                <a:cs typeface="Times New Roman" panose="02020603050405020304" pitchFamily="18" charset="0"/>
              </a:rPr>
              <a:t>Coreference resolution is essential for building coherent NLP applications, including discourse parsing, information extraction, machine translation, and question answering systems, as it helps in maintaining referential coherence within a text or conversation.</a:t>
            </a:r>
          </a:p>
        </p:txBody>
      </p:sp>
    </p:spTree>
    <p:extLst>
      <p:ext uri="{BB962C8B-B14F-4D97-AF65-F5344CB8AC3E}">
        <p14:creationId xmlns:p14="http://schemas.microsoft.com/office/powerpoint/2010/main" val="408921915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204248" y="203462"/>
            <a:ext cx="8932682" cy="609600"/>
          </a:xfrm>
        </p:spPr>
        <p:txBody>
          <a:bodyPr/>
          <a:lstStyle/>
          <a:p>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r>
              <a:rPr lang="en-IN" sz="3600" b="1" dirty="0">
                <a:latin typeface="Times New Roman" panose="02020603050405020304" pitchFamily="18" charset="0"/>
                <a:cs typeface="Times New Roman" panose="02020603050405020304" pitchFamily="18" charset="0"/>
              </a:rPr>
              <a:t>Coherence</a:t>
            </a:r>
            <a:br>
              <a:rPr lang="en-IN" sz="3600" dirty="0">
                <a:solidFill>
                  <a:schemeClr val="tx1"/>
                </a:solidFill>
                <a:latin typeface="Times New Roman" panose="02020603050405020304" pitchFamily="18" charset="0"/>
                <a:cs typeface="Times New Roman" panose="02020603050405020304" pitchFamily="18" charset="0"/>
              </a:rPr>
            </a:br>
            <a:br>
              <a:rPr lang="en-IN" sz="3600" dirty="0">
                <a:solidFill>
                  <a:schemeClr val="tx1"/>
                </a:solidFill>
                <a:latin typeface="Times New Roman" panose="02020603050405020304" pitchFamily="18" charset="0"/>
                <a:cs typeface="Times New Roman" panose="02020603050405020304" pitchFamily="18" charset="0"/>
              </a:rPr>
            </a:br>
            <a:endParaRPr lang="en-IN" sz="3600" b="1"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0DC855-5241-F8CC-1C4A-14F1110FA13E}"/>
              </a:ext>
            </a:extLst>
          </p:cNvPr>
          <p:cNvSpPr>
            <a:spLocks noGrp="1"/>
          </p:cNvSpPr>
          <p:nvPr>
            <p:ph idx="1"/>
          </p:nvPr>
        </p:nvSpPr>
        <p:spPr>
          <a:xfrm>
            <a:off x="211318" y="791066"/>
            <a:ext cx="8611385" cy="5287963"/>
          </a:xfrm>
        </p:spPr>
        <p:txBody>
          <a:bodyPr/>
          <a:lstStyle/>
          <a:p>
            <a:pPr algn="just">
              <a:lnSpc>
                <a:spcPct val="150000"/>
              </a:lnSpc>
            </a:pPr>
            <a:r>
              <a:rPr lang="en-US" sz="2800" dirty="0">
                <a:latin typeface="Times New Roman" panose="02020603050405020304" pitchFamily="18" charset="0"/>
                <a:cs typeface="Times New Roman" panose="02020603050405020304" pitchFamily="18" charset="0"/>
              </a:rPr>
              <a:t>Coherence refers to the logical and meaningful flow of information in a text or discourse. It encompasses how sentences, paragraphs, or other units of text are organized and connected to convey a clear and understandable message. </a:t>
            </a:r>
          </a:p>
          <a:p>
            <a:pPr algn="just">
              <a:lnSpc>
                <a:spcPct val="150000"/>
              </a:lnSpc>
            </a:pPr>
            <a:r>
              <a:rPr lang="en-US" sz="2800" dirty="0">
                <a:latin typeface="Times New Roman" panose="02020603050405020304" pitchFamily="18" charset="0"/>
                <a:cs typeface="Times New Roman" panose="02020603050405020304" pitchFamily="18" charset="0"/>
              </a:rPr>
              <a:t>Coherence is essential for effective communication and understanding in written and spoken language. </a:t>
            </a:r>
          </a:p>
        </p:txBody>
      </p:sp>
    </p:spTree>
    <p:extLst>
      <p:ext uri="{BB962C8B-B14F-4D97-AF65-F5344CB8AC3E}">
        <p14:creationId xmlns:p14="http://schemas.microsoft.com/office/powerpoint/2010/main" val="403672310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211318" y="-38493"/>
            <a:ext cx="8932682" cy="609600"/>
          </a:xfrm>
        </p:spPr>
        <p:txBody>
          <a:bodyPr/>
          <a:lstStyle/>
          <a:p>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r>
              <a:rPr lang="en-IN" sz="3600" b="1" dirty="0">
                <a:latin typeface="Times New Roman" panose="02020603050405020304" pitchFamily="18" charset="0"/>
                <a:cs typeface="Times New Roman" panose="02020603050405020304" pitchFamily="18" charset="0"/>
              </a:rPr>
              <a:t>Coherence</a:t>
            </a:r>
            <a:br>
              <a:rPr lang="en-IN" sz="3600" dirty="0">
                <a:solidFill>
                  <a:schemeClr val="tx1"/>
                </a:solidFill>
                <a:latin typeface="Times New Roman" panose="02020603050405020304" pitchFamily="18" charset="0"/>
                <a:cs typeface="Times New Roman" panose="02020603050405020304" pitchFamily="18" charset="0"/>
              </a:rPr>
            </a:br>
            <a:br>
              <a:rPr lang="en-IN" sz="3600" dirty="0">
                <a:solidFill>
                  <a:schemeClr val="tx1"/>
                </a:solidFill>
                <a:latin typeface="Times New Roman" panose="02020603050405020304" pitchFamily="18" charset="0"/>
                <a:cs typeface="Times New Roman" panose="02020603050405020304" pitchFamily="18" charset="0"/>
              </a:rPr>
            </a:br>
            <a:endParaRPr lang="en-IN" sz="3600" b="1"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0DC855-5241-F8CC-1C4A-14F1110FA13E}"/>
              </a:ext>
            </a:extLst>
          </p:cNvPr>
          <p:cNvSpPr>
            <a:spLocks noGrp="1"/>
          </p:cNvSpPr>
          <p:nvPr>
            <p:ph idx="1"/>
          </p:nvPr>
        </p:nvSpPr>
        <p:spPr>
          <a:xfrm>
            <a:off x="183823" y="571107"/>
            <a:ext cx="8611385" cy="5287963"/>
          </a:xfrm>
        </p:spPr>
        <p:txBody>
          <a:bodyPr/>
          <a:lstStyle/>
          <a:p>
            <a:pPr marL="0" indent="0" algn="just">
              <a:lnSpc>
                <a:spcPct val="150000"/>
              </a:lnSpc>
              <a:buNone/>
            </a:pPr>
            <a:r>
              <a:rPr lang="en-US" sz="2800" b="1" dirty="0">
                <a:latin typeface="Times New Roman" panose="02020603050405020304" pitchFamily="18" charset="0"/>
                <a:cs typeface="Times New Roman" panose="02020603050405020304" pitchFamily="18" charset="0"/>
              </a:rPr>
              <a:t>Types of coherence:</a:t>
            </a:r>
          </a:p>
          <a:p>
            <a:pPr lvl="1" algn="just">
              <a:lnSpc>
                <a:spcPct val="150000"/>
              </a:lnSpc>
            </a:pPr>
            <a:r>
              <a:rPr lang="en-US" dirty="0">
                <a:latin typeface="Times New Roman" panose="02020603050405020304" pitchFamily="18" charset="0"/>
                <a:cs typeface="Times New Roman" panose="02020603050405020304" pitchFamily="18" charset="0"/>
              </a:rPr>
              <a:t>Textual coherence</a:t>
            </a:r>
          </a:p>
          <a:p>
            <a:pPr lvl="1" algn="just">
              <a:lnSpc>
                <a:spcPct val="150000"/>
              </a:lnSpc>
            </a:pPr>
            <a:r>
              <a:rPr lang="en-US" dirty="0">
                <a:latin typeface="Times New Roman" panose="02020603050405020304" pitchFamily="18" charset="0"/>
                <a:cs typeface="Times New Roman" panose="02020603050405020304" pitchFamily="18" charset="0"/>
              </a:rPr>
              <a:t>Logical coherence</a:t>
            </a:r>
          </a:p>
          <a:p>
            <a:pPr lvl="1" algn="just">
              <a:lnSpc>
                <a:spcPct val="150000"/>
              </a:lnSpc>
            </a:pPr>
            <a:r>
              <a:rPr lang="en-US" dirty="0">
                <a:latin typeface="Times New Roman" panose="02020603050405020304" pitchFamily="18" charset="0"/>
                <a:cs typeface="Times New Roman" panose="02020603050405020304" pitchFamily="18" charset="0"/>
              </a:rPr>
              <a:t>Topic coherence</a:t>
            </a:r>
          </a:p>
          <a:p>
            <a:pPr lvl="1" algn="just">
              <a:lnSpc>
                <a:spcPct val="150000"/>
              </a:lnSpc>
            </a:pPr>
            <a:r>
              <a:rPr lang="en-US" dirty="0">
                <a:latin typeface="Times New Roman" panose="02020603050405020304" pitchFamily="18" charset="0"/>
                <a:cs typeface="Times New Roman" panose="02020603050405020304" pitchFamily="18" charset="0"/>
              </a:rPr>
              <a:t>Contextual coherence</a:t>
            </a:r>
          </a:p>
          <a:p>
            <a:pPr algn="just">
              <a:lnSpc>
                <a:spcPct val="150000"/>
              </a:lnSpc>
            </a:pP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84937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211318" y="-38493"/>
            <a:ext cx="8932682" cy="609600"/>
          </a:xfrm>
        </p:spPr>
        <p:txBody>
          <a:bodyPr/>
          <a:lstStyle/>
          <a:p>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r>
              <a:rPr lang="en-IN" sz="3600" b="1" dirty="0">
                <a:latin typeface="Times New Roman" panose="02020603050405020304" pitchFamily="18" charset="0"/>
                <a:cs typeface="Times New Roman" panose="02020603050405020304" pitchFamily="18" charset="0"/>
              </a:rPr>
              <a:t>Coherence</a:t>
            </a:r>
            <a:br>
              <a:rPr lang="en-IN" sz="3600" dirty="0">
                <a:solidFill>
                  <a:schemeClr val="tx1"/>
                </a:solidFill>
                <a:latin typeface="Times New Roman" panose="02020603050405020304" pitchFamily="18" charset="0"/>
                <a:cs typeface="Times New Roman" panose="02020603050405020304" pitchFamily="18" charset="0"/>
              </a:rPr>
            </a:br>
            <a:br>
              <a:rPr lang="en-IN" sz="3600" dirty="0">
                <a:solidFill>
                  <a:schemeClr val="tx1"/>
                </a:solidFill>
                <a:latin typeface="Times New Roman" panose="02020603050405020304" pitchFamily="18" charset="0"/>
                <a:cs typeface="Times New Roman" panose="02020603050405020304" pitchFamily="18" charset="0"/>
              </a:rPr>
            </a:br>
            <a:endParaRPr lang="en-IN" sz="3600" b="1"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0DC855-5241-F8CC-1C4A-14F1110FA13E}"/>
              </a:ext>
            </a:extLst>
          </p:cNvPr>
          <p:cNvSpPr>
            <a:spLocks noGrp="1"/>
          </p:cNvSpPr>
          <p:nvPr>
            <p:ph idx="1"/>
          </p:nvPr>
        </p:nvSpPr>
        <p:spPr>
          <a:xfrm>
            <a:off x="152400" y="602530"/>
            <a:ext cx="8611385" cy="5287963"/>
          </a:xfrm>
        </p:spPr>
        <p:txBody>
          <a:bodyPr/>
          <a:lstStyle/>
          <a:p>
            <a:pPr marL="0" indent="0" algn="just">
              <a:lnSpc>
                <a:spcPct val="150000"/>
              </a:lnSpc>
              <a:buNone/>
            </a:pPr>
            <a:r>
              <a:rPr lang="en-US" sz="2800" b="1" dirty="0">
                <a:latin typeface="Times New Roman" panose="02020603050405020304" pitchFamily="18" charset="0"/>
                <a:cs typeface="Times New Roman" panose="02020603050405020304" pitchFamily="18" charset="0"/>
              </a:rPr>
              <a:t>Textual coherence: </a:t>
            </a:r>
            <a:r>
              <a:rPr lang="en-US" sz="2000" dirty="0">
                <a:latin typeface="Times New Roman" panose="02020603050405020304" pitchFamily="18" charset="0"/>
                <a:cs typeface="Times New Roman" panose="02020603050405020304" pitchFamily="18" charset="0"/>
              </a:rPr>
              <a:t>Cohesion refers to the grammatical and lexical relationships that tie sentences and paragraphs together. It includes cohesive devices such as pronouns, conjunctions, transitional words, and lexical repetition. These devices help establish connections between ideas and ensure that the text flows smoothly.</a:t>
            </a:r>
          </a:p>
          <a:p>
            <a:pPr algn="just">
              <a:lnSpc>
                <a:spcPct val="150000"/>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Ex:</a:t>
            </a:r>
          </a:p>
          <a:p>
            <a:pPr lvl="1" algn="just">
              <a:lnSpc>
                <a:spcPct val="150000"/>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Pronoun Cohesion: </a:t>
            </a:r>
            <a:r>
              <a:rPr lang="en-US" sz="2000" dirty="0">
                <a:latin typeface="Times New Roman" panose="02020603050405020304" pitchFamily="18" charset="0"/>
                <a:cs typeface="Times New Roman" panose="02020603050405020304" pitchFamily="18" charset="0"/>
              </a:rPr>
              <a:t>"John went to the store. He bought some groceries." In this example, the pronoun "He" refers back to "John," creating cohesion.</a:t>
            </a:r>
          </a:p>
          <a:p>
            <a:pPr lvl="1" algn="just">
              <a:lnSpc>
                <a:spcPct val="150000"/>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Conjunction Cohesion: </a:t>
            </a:r>
            <a:r>
              <a:rPr lang="en-US" sz="2000" dirty="0">
                <a:latin typeface="Times New Roman" panose="02020603050405020304" pitchFamily="18" charset="0"/>
                <a:cs typeface="Times New Roman" panose="02020603050405020304" pitchFamily="18" charset="0"/>
              </a:rPr>
              <a:t>"I like both ice cream and cake. However, I'm trying to eat healthier." The conjunction "however" establishes cohesion between the contrasting ideas.</a:t>
            </a:r>
          </a:p>
          <a:p>
            <a:pPr marL="0" indent="0" algn="just">
              <a:lnSpc>
                <a:spcPct val="150000"/>
              </a:lnSpc>
              <a:buNone/>
            </a:pPr>
            <a:endParaRPr lang="en-US" sz="2000" dirty="0">
              <a:latin typeface="Times New Roman" panose="02020603050405020304" pitchFamily="18" charset="0"/>
              <a:cs typeface="Times New Roman" panose="02020603050405020304" pitchFamily="18" charset="0"/>
            </a:endParaRPr>
          </a:p>
          <a:p>
            <a:pPr algn="just">
              <a:lnSpc>
                <a:spcPct val="150000"/>
              </a:lnSpc>
            </a:pP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2968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76200"/>
            <a:ext cx="8229600" cy="609600"/>
          </a:xfrm>
        </p:spPr>
        <p:txBody>
          <a:bodyPr/>
          <a:lstStyle/>
          <a:p>
            <a:br>
              <a:rPr lang="en-IN"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Homonymy</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14300" y="740787"/>
            <a:ext cx="8915400" cy="6117213"/>
          </a:xfrm>
        </p:spPr>
        <p:txBody>
          <a:bodyPr/>
          <a:lstStyle/>
          <a:p>
            <a:pPr algn="just">
              <a:lnSpc>
                <a:spcPct val="200000"/>
              </a:lnSpc>
            </a:pPr>
            <a:r>
              <a:rPr lang="en-US" sz="2000" dirty="0">
                <a:latin typeface="Times New Roman" panose="02020603050405020304" pitchFamily="18" charset="0"/>
                <a:cs typeface="Times New Roman" panose="02020603050405020304" pitchFamily="18" charset="0"/>
              </a:rPr>
              <a:t>In isolated spoken sentences, homophonic homonyms can also give rise to </a:t>
            </a:r>
            <a:r>
              <a:rPr lang="en-US" sz="2000" b="1" dirty="0">
                <a:latin typeface="Times New Roman" panose="02020603050405020304" pitchFamily="18" charset="0"/>
                <a:cs typeface="Times New Roman" panose="02020603050405020304" pitchFamily="18" charset="0"/>
              </a:rPr>
              <a:t>lexical ambiguity.</a:t>
            </a:r>
          </a:p>
          <a:p>
            <a:pPr algn="just">
              <a:lnSpc>
                <a:spcPct val="200000"/>
              </a:lnSpc>
            </a:pPr>
            <a:r>
              <a:rPr lang="en-US" sz="2000" dirty="0">
                <a:latin typeface="Times New Roman" panose="02020603050405020304" pitchFamily="18" charset="0"/>
                <a:cs typeface="Times New Roman" panose="02020603050405020304" pitchFamily="18" charset="0"/>
              </a:rPr>
              <a:t>For example, in the following sentences </a:t>
            </a:r>
            <a:r>
              <a:rPr lang="en-US" sz="2000" b="1" dirty="0">
                <a:latin typeface="Times New Roman" panose="02020603050405020304" pitchFamily="18" charset="0"/>
                <a:cs typeface="Times New Roman" panose="02020603050405020304" pitchFamily="18" charset="0"/>
              </a:rPr>
              <a:t>it is almost impossible </a:t>
            </a:r>
            <a:r>
              <a:rPr lang="en-US" sz="2000" dirty="0">
                <a:latin typeface="Times New Roman" panose="02020603050405020304" pitchFamily="18" charset="0"/>
                <a:cs typeface="Times New Roman" panose="02020603050405020304" pitchFamily="18" charset="0"/>
              </a:rPr>
              <a:t>to know the intended meanings of bank and bear. </a:t>
            </a:r>
          </a:p>
          <a:p>
            <a:pPr algn="just">
              <a:lnSpc>
                <a:spcPct val="200000"/>
              </a:lnSpc>
            </a:pPr>
            <a:r>
              <a:rPr lang="en-US" sz="2000" dirty="0">
                <a:latin typeface="Times New Roman" panose="02020603050405020304" pitchFamily="18" charset="0"/>
                <a:cs typeface="Times New Roman" panose="02020603050405020304" pitchFamily="18" charset="0"/>
              </a:rPr>
              <a:t>Notice the following sentences:</a:t>
            </a:r>
          </a:p>
          <a:p>
            <a:pPr lvl="1" algn="just">
              <a:lnSpc>
                <a:spcPct val="200000"/>
              </a:lnSpc>
            </a:pPr>
            <a:r>
              <a:rPr lang="en-US" sz="1600" b="1"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John went to the bank (the financial institution or the ground by the river?) </a:t>
            </a:r>
          </a:p>
          <a:p>
            <a:pPr lvl="1" algn="just">
              <a:lnSpc>
                <a:spcPct val="200000"/>
              </a:lnSpc>
            </a:pPr>
            <a:r>
              <a:rPr lang="en-US" sz="2000" b="1" dirty="0">
                <a:latin typeface="Times New Roman" panose="02020603050405020304" pitchFamily="18" charset="0"/>
                <a:cs typeface="Times New Roman" panose="02020603050405020304" pitchFamily="18" charset="0"/>
              </a:rPr>
              <a:t>Mary can’t bear (have or tolerate?) children. </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335538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211318" y="-38493"/>
            <a:ext cx="8932682" cy="609600"/>
          </a:xfrm>
        </p:spPr>
        <p:txBody>
          <a:bodyPr/>
          <a:lstStyle/>
          <a:p>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r>
              <a:rPr lang="en-IN" sz="3600" b="1" dirty="0">
                <a:latin typeface="Times New Roman" panose="02020603050405020304" pitchFamily="18" charset="0"/>
                <a:cs typeface="Times New Roman" panose="02020603050405020304" pitchFamily="18" charset="0"/>
              </a:rPr>
              <a:t>Coherence</a:t>
            </a:r>
            <a:br>
              <a:rPr lang="en-IN" sz="3600" dirty="0">
                <a:solidFill>
                  <a:schemeClr val="tx1"/>
                </a:solidFill>
                <a:latin typeface="Times New Roman" panose="02020603050405020304" pitchFamily="18" charset="0"/>
                <a:cs typeface="Times New Roman" panose="02020603050405020304" pitchFamily="18" charset="0"/>
              </a:rPr>
            </a:br>
            <a:br>
              <a:rPr lang="en-IN" sz="3600" dirty="0">
                <a:solidFill>
                  <a:schemeClr val="tx1"/>
                </a:solidFill>
                <a:latin typeface="Times New Roman" panose="02020603050405020304" pitchFamily="18" charset="0"/>
                <a:cs typeface="Times New Roman" panose="02020603050405020304" pitchFamily="18" charset="0"/>
              </a:rPr>
            </a:br>
            <a:endParaRPr lang="en-IN" sz="3600" b="1"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0DC855-5241-F8CC-1C4A-14F1110FA13E}"/>
              </a:ext>
            </a:extLst>
          </p:cNvPr>
          <p:cNvSpPr>
            <a:spLocks noGrp="1"/>
          </p:cNvSpPr>
          <p:nvPr>
            <p:ph idx="1"/>
          </p:nvPr>
        </p:nvSpPr>
        <p:spPr>
          <a:xfrm>
            <a:off x="152400" y="602530"/>
            <a:ext cx="8611385" cy="5287963"/>
          </a:xfrm>
        </p:spPr>
        <p:txBody>
          <a:bodyPr/>
          <a:lstStyle/>
          <a:p>
            <a:pPr marL="0" indent="0" algn="just">
              <a:lnSpc>
                <a:spcPct val="150000"/>
              </a:lnSpc>
              <a:buNone/>
            </a:pPr>
            <a:r>
              <a:rPr lang="en-US" sz="2800" b="1" dirty="0">
                <a:latin typeface="Times New Roman" panose="02020603050405020304" pitchFamily="18" charset="0"/>
                <a:cs typeface="Times New Roman" panose="02020603050405020304" pitchFamily="18" charset="0"/>
              </a:rPr>
              <a:t>Logical coherence: </a:t>
            </a:r>
            <a:r>
              <a:rPr lang="en-US" sz="2000" dirty="0">
                <a:latin typeface="Times New Roman" panose="02020603050405020304" pitchFamily="18" charset="0"/>
                <a:cs typeface="Times New Roman" panose="02020603050405020304" pitchFamily="18" charset="0"/>
              </a:rPr>
              <a:t>Coherent texts have a clear and logical structure, typically following a specific organization pattern. This may involve using a chronological order, cause-and-effect relationships, problem-solution structures, or other logical frameworks that help readers or listeners follow the narrative or argument.</a:t>
            </a:r>
          </a:p>
          <a:p>
            <a:pPr marL="0" indent="0" algn="just">
              <a:lnSpc>
                <a:spcPct val="150000"/>
              </a:lnSpc>
              <a:buNone/>
            </a:pPr>
            <a:r>
              <a:rPr lang="en-US" sz="2000" b="1" dirty="0">
                <a:latin typeface="Times New Roman" panose="02020603050405020304" pitchFamily="18" charset="0"/>
                <a:cs typeface="Times New Roman" panose="02020603050405020304" pitchFamily="18" charset="0"/>
              </a:rPr>
              <a:t>Ex:</a:t>
            </a:r>
          </a:p>
          <a:p>
            <a:pPr algn="just">
              <a:lnSpc>
                <a:spcPct val="150000"/>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Chronological Order: </a:t>
            </a:r>
            <a:r>
              <a:rPr lang="en-US" sz="2000" dirty="0">
                <a:latin typeface="Times New Roman" panose="02020603050405020304" pitchFamily="18" charset="0"/>
                <a:cs typeface="Times New Roman" panose="02020603050405020304" pitchFamily="18" charset="0"/>
              </a:rPr>
              <a:t>"First, we gathered the ingredients. Then, we mixed them together. Finally, we baked the cake."</a:t>
            </a:r>
          </a:p>
          <a:p>
            <a:pPr algn="just">
              <a:lnSpc>
                <a:spcPct val="150000"/>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Cause-and-Effect: </a:t>
            </a:r>
            <a:r>
              <a:rPr lang="en-US" sz="2000" dirty="0">
                <a:latin typeface="Times New Roman" panose="02020603050405020304" pitchFamily="18" charset="0"/>
                <a:cs typeface="Times New Roman" panose="02020603050405020304" pitchFamily="18" charset="0"/>
              </a:rPr>
              <a:t>"Because it rained heavily, the streets were flooded."</a:t>
            </a:r>
          </a:p>
          <a:p>
            <a:pPr marL="0" indent="0" algn="just">
              <a:lnSpc>
                <a:spcPct val="150000"/>
              </a:lnSpc>
              <a:buNone/>
            </a:pPr>
            <a:endParaRPr lang="en-US" sz="2000" dirty="0">
              <a:latin typeface="Times New Roman" panose="02020603050405020304" pitchFamily="18" charset="0"/>
              <a:cs typeface="Times New Roman" panose="02020603050405020304" pitchFamily="18" charset="0"/>
            </a:endParaRPr>
          </a:p>
          <a:p>
            <a:pPr algn="just">
              <a:lnSpc>
                <a:spcPct val="150000"/>
              </a:lnSpc>
            </a:pP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437759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211318" y="-38493"/>
            <a:ext cx="8932682" cy="609600"/>
          </a:xfrm>
        </p:spPr>
        <p:txBody>
          <a:bodyPr/>
          <a:lstStyle/>
          <a:p>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r>
              <a:rPr lang="en-IN" sz="3600" b="1" dirty="0">
                <a:latin typeface="Times New Roman" panose="02020603050405020304" pitchFamily="18" charset="0"/>
                <a:cs typeface="Times New Roman" panose="02020603050405020304" pitchFamily="18" charset="0"/>
              </a:rPr>
              <a:t>Coherence</a:t>
            </a:r>
            <a:br>
              <a:rPr lang="en-IN" sz="3600" dirty="0">
                <a:solidFill>
                  <a:schemeClr val="tx1"/>
                </a:solidFill>
                <a:latin typeface="Times New Roman" panose="02020603050405020304" pitchFamily="18" charset="0"/>
                <a:cs typeface="Times New Roman" panose="02020603050405020304" pitchFamily="18" charset="0"/>
              </a:rPr>
            </a:br>
            <a:br>
              <a:rPr lang="en-IN" sz="3600" dirty="0">
                <a:solidFill>
                  <a:schemeClr val="tx1"/>
                </a:solidFill>
                <a:latin typeface="Times New Roman" panose="02020603050405020304" pitchFamily="18" charset="0"/>
                <a:cs typeface="Times New Roman" panose="02020603050405020304" pitchFamily="18" charset="0"/>
              </a:rPr>
            </a:br>
            <a:endParaRPr lang="en-IN" sz="3600" b="1"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0DC855-5241-F8CC-1C4A-14F1110FA13E}"/>
              </a:ext>
            </a:extLst>
          </p:cNvPr>
          <p:cNvSpPr>
            <a:spLocks noGrp="1"/>
          </p:cNvSpPr>
          <p:nvPr>
            <p:ph idx="1"/>
          </p:nvPr>
        </p:nvSpPr>
        <p:spPr>
          <a:xfrm>
            <a:off x="152400" y="602530"/>
            <a:ext cx="8611385" cy="5287963"/>
          </a:xfrm>
        </p:spPr>
        <p:txBody>
          <a:bodyPr/>
          <a:lstStyle/>
          <a:p>
            <a:pPr marL="0" indent="0" algn="just">
              <a:lnSpc>
                <a:spcPct val="150000"/>
              </a:lnSpc>
              <a:buNone/>
            </a:pPr>
            <a:r>
              <a:rPr lang="en-US" sz="2800" b="1" dirty="0">
                <a:latin typeface="Times New Roman" panose="02020603050405020304" pitchFamily="18" charset="0"/>
                <a:cs typeface="Times New Roman" panose="02020603050405020304" pitchFamily="18" charset="0"/>
              </a:rPr>
              <a:t>Topic coherence / Topic continuity : </a:t>
            </a:r>
            <a:r>
              <a:rPr lang="en-US" sz="2000" dirty="0">
                <a:latin typeface="Times New Roman" panose="02020603050405020304" pitchFamily="18" charset="0"/>
                <a:cs typeface="Times New Roman" panose="02020603050405020304" pitchFamily="18" charset="0"/>
              </a:rPr>
              <a:t>Coherent texts maintain a consistent and well-defined topic or theme throughout. This ensures that the information presented is relevant to the central idea and avoids abrupt shifts in subject matter that can confuse readers or listeners.</a:t>
            </a:r>
          </a:p>
          <a:p>
            <a:pPr marL="0" indent="0" algn="just">
              <a:lnSpc>
                <a:spcPct val="150000"/>
              </a:lnSpc>
              <a:buNone/>
            </a:pPr>
            <a:r>
              <a:rPr lang="en-US" sz="2000" b="1" dirty="0">
                <a:latin typeface="Times New Roman" panose="02020603050405020304" pitchFamily="18" charset="0"/>
                <a:cs typeface="Times New Roman" panose="02020603050405020304" pitchFamily="18" charset="0"/>
              </a:rPr>
              <a:t>Ex:</a:t>
            </a:r>
          </a:p>
          <a:p>
            <a:pPr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benefits of exercise include improved health, increased energy levels, and weight management. Regular physical activity can lead to a longer and healthier life."</a:t>
            </a:r>
          </a:p>
          <a:p>
            <a:pPr algn="just">
              <a:lnSpc>
                <a:spcPct val="150000"/>
              </a:lnSpc>
            </a:pP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391829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211318" y="-38493"/>
            <a:ext cx="8932682" cy="609600"/>
          </a:xfrm>
        </p:spPr>
        <p:txBody>
          <a:bodyPr/>
          <a:lstStyle/>
          <a:p>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r>
              <a:rPr lang="en-IN" sz="3600" b="1" dirty="0">
                <a:latin typeface="Times New Roman" panose="02020603050405020304" pitchFamily="18" charset="0"/>
                <a:cs typeface="Times New Roman" panose="02020603050405020304" pitchFamily="18" charset="0"/>
              </a:rPr>
              <a:t>Coherence</a:t>
            </a:r>
            <a:br>
              <a:rPr lang="en-IN" sz="3600" dirty="0">
                <a:solidFill>
                  <a:schemeClr val="tx1"/>
                </a:solidFill>
                <a:latin typeface="Times New Roman" panose="02020603050405020304" pitchFamily="18" charset="0"/>
                <a:cs typeface="Times New Roman" panose="02020603050405020304" pitchFamily="18" charset="0"/>
              </a:rPr>
            </a:br>
            <a:br>
              <a:rPr lang="en-IN" sz="3600" dirty="0">
                <a:solidFill>
                  <a:schemeClr val="tx1"/>
                </a:solidFill>
                <a:latin typeface="Times New Roman" panose="02020603050405020304" pitchFamily="18" charset="0"/>
                <a:cs typeface="Times New Roman" panose="02020603050405020304" pitchFamily="18" charset="0"/>
              </a:rPr>
            </a:br>
            <a:endParaRPr lang="en-IN" sz="3600" b="1"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0DC855-5241-F8CC-1C4A-14F1110FA13E}"/>
              </a:ext>
            </a:extLst>
          </p:cNvPr>
          <p:cNvSpPr>
            <a:spLocks noGrp="1"/>
          </p:cNvSpPr>
          <p:nvPr>
            <p:ph idx="1"/>
          </p:nvPr>
        </p:nvSpPr>
        <p:spPr>
          <a:xfrm>
            <a:off x="152400" y="602530"/>
            <a:ext cx="8763000" cy="5287963"/>
          </a:xfrm>
        </p:spPr>
        <p:txBody>
          <a:bodyPr/>
          <a:lstStyle/>
          <a:p>
            <a:pPr marL="0" indent="0" algn="just">
              <a:lnSpc>
                <a:spcPct val="150000"/>
              </a:lnSpc>
              <a:buNone/>
            </a:pPr>
            <a:r>
              <a:rPr lang="en-US" sz="2800" b="1" dirty="0">
                <a:latin typeface="Times New Roman" panose="02020603050405020304" pitchFamily="18" charset="0"/>
                <a:cs typeface="Times New Roman" panose="02020603050405020304" pitchFamily="18" charset="0"/>
              </a:rPr>
              <a:t>Contextual coherence / References: </a:t>
            </a:r>
            <a:r>
              <a:rPr lang="en-US" sz="2000" dirty="0">
                <a:latin typeface="Times New Roman" panose="02020603050405020304" pitchFamily="18" charset="0"/>
                <a:cs typeface="Times New Roman" panose="02020603050405020304" pitchFamily="18" charset="0"/>
              </a:rPr>
              <a:t>Coherence relies on the appropriate use of references to previously mentioned entities, concepts, or ideas. Anaphoric references (e.g., pronouns like "he" or "it") and cataphoric references (e.g., pronouns that refer to something mentioned later) should be used consistently and clearly to maintain coherence.</a:t>
            </a:r>
          </a:p>
          <a:p>
            <a:pPr marL="0" indent="0" algn="just">
              <a:lnSpc>
                <a:spcPct val="150000"/>
              </a:lnSpc>
              <a:buNone/>
            </a:pPr>
            <a:r>
              <a:rPr lang="en-US" sz="2000" b="1" dirty="0">
                <a:latin typeface="Times New Roman" panose="02020603050405020304" pitchFamily="18" charset="0"/>
                <a:cs typeface="Times New Roman" panose="02020603050405020304" pitchFamily="18" charset="0"/>
              </a:rPr>
              <a:t>Ex:</a:t>
            </a:r>
          </a:p>
          <a:p>
            <a:pPr algn="l">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dog chased its tail. Then, it barked loudly." The pronoun "it" maintains reference to the dog.</a:t>
            </a:r>
          </a:p>
          <a:p>
            <a:pPr algn="l">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"After turning the corner, she saw a beautiful garden. The flowers there were in full bloom." The word "there" refers to the garden mentioned earlier.</a:t>
            </a:r>
          </a:p>
          <a:p>
            <a:pPr algn="just">
              <a:lnSpc>
                <a:spcPct val="150000"/>
              </a:lnSpc>
            </a:pP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687185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211318" y="-38493"/>
            <a:ext cx="8932682" cy="609600"/>
          </a:xfrm>
        </p:spPr>
        <p:txBody>
          <a:bodyPr/>
          <a:lstStyle/>
          <a:p>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r>
              <a:rPr lang="en-IN" sz="3600" b="1" dirty="0">
                <a:latin typeface="Times New Roman" panose="02020603050405020304" pitchFamily="18" charset="0"/>
                <a:cs typeface="Times New Roman" panose="02020603050405020304" pitchFamily="18" charset="0"/>
              </a:rPr>
              <a:t>Coherence and discourse</a:t>
            </a:r>
            <a:br>
              <a:rPr lang="en-IN" sz="3600" dirty="0">
                <a:solidFill>
                  <a:schemeClr val="tx1"/>
                </a:solidFill>
                <a:latin typeface="Times New Roman" panose="02020603050405020304" pitchFamily="18" charset="0"/>
                <a:cs typeface="Times New Roman" panose="02020603050405020304" pitchFamily="18" charset="0"/>
              </a:rPr>
            </a:br>
            <a:br>
              <a:rPr lang="en-IN" sz="3600" dirty="0">
                <a:solidFill>
                  <a:schemeClr val="tx1"/>
                </a:solidFill>
                <a:latin typeface="Times New Roman" panose="02020603050405020304" pitchFamily="18" charset="0"/>
                <a:cs typeface="Times New Roman" panose="02020603050405020304" pitchFamily="18" charset="0"/>
              </a:rPr>
            </a:br>
            <a:endParaRPr lang="en-IN" sz="3600" b="1"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0DC855-5241-F8CC-1C4A-14F1110FA13E}"/>
              </a:ext>
            </a:extLst>
          </p:cNvPr>
          <p:cNvSpPr>
            <a:spLocks noGrp="1"/>
          </p:cNvSpPr>
          <p:nvPr>
            <p:ph idx="1"/>
          </p:nvPr>
        </p:nvSpPr>
        <p:spPr>
          <a:xfrm>
            <a:off x="152400" y="602530"/>
            <a:ext cx="8763000" cy="5287963"/>
          </a:xfrm>
        </p:spPr>
        <p:txBody>
          <a:bodyPr/>
          <a:lstStyle/>
          <a:p>
            <a:pPr algn="just">
              <a:lnSpc>
                <a:spcPct val="150000"/>
              </a:lnSpc>
            </a:pPr>
            <a:r>
              <a:rPr lang="en-US" sz="2000" dirty="0">
                <a:latin typeface="Times New Roman" panose="02020603050405020304" pitchFamily="18" charset="0"/>
                <a:cs typeface="Times New Roman" panose="02020603050405020304" pitchFamily="18" charset="0"/>
              </a:rPr>
              <a:t>Coherence and discourse structure are interconnected in many ways. </a:t>
            </a:r>
          </a:p>
          <a:p>
            <a:pPr algn="just">
              <a:lnSpc>
                <a:spcPct val="150000"/>
              </a:lnSpc>
            </a:pPr>
            <a:r>
              <a:rPr lang="en-US" sz="2000" dirty="0">
                <a:latin typeface="Times New Roman" panose="02020603050405020304" pitchFamily="18" charset="0"/>
                <a:cs typeface="Times New Roman" panose="02020603050405020304" pitchFamily="18" charset="0"/>
              </a:rPr>
              <a:t>Coherence plays a crucial role in maintaining the </a:t>
            </a:r>
            <a:r>
              <a:rPr lang="en-US" sz="2000" b="1" dirty="0">
                <a:latin typeface="Times New Roman" panose="02020603050405020304" pitchFamily="18" charset="0"/>
                <a:cs typeface="Times New Roman" panose="02020603050405020304" pitchFamily="18" charset="0"/>
              </a:rPr>
              <a:t>overall quality of discourse</a:t>
            </a:r>
            <a:r>
              <a:rPr lang="en-US" sz="2000" dirty="0">
                <a:latin typeface="Times New Roman" panose="02020603050405020304" pitchFamily="18" charset="0"/>
                <a:cs typeface="Times New Roman" panose="02020603050405020304" pitchFamily="18" charset="0"/>
              </a:rPr>
              <a:t>.</a:t>
            </a:r>
          </a:p>
          <a:p>
            <a:pPr algn="just">
              <a:lnSpc>
                <a:spcPct val="150000"/>
              </a:lnSpc>
            </a:pPr>
            <a:r>
              <a:rPr lang="en-US" sz="2000" dirty="0">
                <a:latin typeface="Times New Roman" panose="02020603050405020304" pitchFamily="18" charset="0"/>
                <a:cs typeface="Times New Roman" panose="02020603050405020304" pitchFamily="18" charset="0"/>
              </a:rPr>
              <a:t>To create a coherent discourse, the individual sentences or elements within it need to be logically connected.</a:t>
            </a:r>
          </a:p>
          <a:p>
            <a:pPr algn="just">
              <a:lnSpc>
                <a:spcPct val="150000"/>
              </a:lnSpc>
            </a:pPr>
            <a:r>
              <a:rPr lang="en-US" sz="2000" dirty="0">
                <a:latin typeface="Times New Roman" panose="02020603050405020304" pitchFamily="18" charset="0"/>
                <a:cs typeface="Times New Roman" panose="02020603050405020304" pitchFamily="18" charset="0"/>
              </a:rPr>
              <a:t>If the sentences don't flow smoothly or if there are abrupt shifts in topics or ideas, the discourse may be perceived as incoherent or difficult to follow.</a:t>
            </a:r>
          </a:p>
          <a:p>
            <a:pPr algn="just">
              <a:lnSpc>
                <a:spcPct val="150000"/>
              </a:lnSpc>
            </a:pPr>
            <a:r>
              <a:rPr lang="en-US" sz="2000" dirty="0">
                <a:latin typeface="Times New Roman" panose="02020603050405020304" pitchFamily="18" charset="0"/>
                <a:cs typeface="Times New Roman" panose="02020603050405020304" pitchFamily="18" charset="0"/>
              </a:rPr>
              <a:t>Achieving coherence in discourse involves using various linguistic and structural techniques. This includes the use of transitional words and phrases, maintaining thematic continuity, establishing clear relationships between ideas, and ensuring that pronouns and references are used consistently. All of these elements work together to make the discourse coherent and comprehensible.</a:t>
            </a:r>
          </a:p>
        </p:txBody>
      </p:sp>
    </p:spTree>
    <p:extLst>
      <p:ext uri="{BB962C8B-B14F-4D97-AF65-F5344CB8AC3E}">
        <p14:creationId xmlns:p14="http://schemas.microsoft.com/office/powerpoint/2010/main" val="167615463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211318" y="-38493"/>
            <a:ext cx="8932682" cy="609600"/>
          </a:xfrm>
        </p:spPr>
        <p:txBody>
          <a:bodyPr/>
          <a:lstStyle/>
          <a:p>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r>
              <a:rPr lang="en-IN" sz="3600" b="1" dirty="0">
                <a:latin typeface="Times New Roman" panose="02020603050405020304" pitchFamily="18" charset="0"/>
                <a:cs typeface="Times New Roman" panose="02020603050405020304" pitchFamily="18" charset="0"/>
              </a:rPr>
              <a:t>Coherence and discourse</a:t>
            </a:r>
            <a:br>
              <a:rPr lang="en-IN" sz="3600" dirty="0">
                <a:solidFill>
                  <a:schemeClr val="tx1"/>
                </a:solidFill>
                <a:latin typeface="Times New Roman" panose="02020603050405020304" pitchFamily="18" charset="0"/>
                <a:cs typeface="Times New Roman" panose="02020603050405020304" pitchFamily="18" charset="0"/>
              </a:rPr>
            </a:br>
            <a:br>
              <a:rPr lang="en-IN" sz="3600" dirty="0">
                <a:solidFill>
                  <a:schemeClr val="tx1"/>
                </a:solidFill>
                <a:latin typeface="Times New Roman" panose="02020603050405020304" pitchFamily="18" charset="0"/>
                <a:cs typeface="Times New Roman" panose="02020603050405020304" pitchFamily="18" charset="0"/>
              </a:rPr>
            </a:br>
            <a:endParaRPr lang="en-IN" sz="3600" b="1"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0DC855-5241-F8CC-1C4A-14F1110FA13E}"/>
              </a:ext>
            </a:extLst>
          </p:cNvPr>
          <p:cNvSpPr>
            <a:spLocks noGrp="1"/>
          </p:cNvSpPr>
          <p:nvPr>
            <p:ph idx="1"/>
          </p:nvPr>
        </p:nvSpPr>
        <p:spPr>
          <a:xfrm>
            <a:off x="152400" y="602530"/>
            <a:ext cx="8763000" cy="5287963"/>
          </a:xfrm>
        </p:spPr>
        <p:txBody>
          <a:bodyPr/>
          <a:lstStyle/>
          <a:p>
            <a:pPr algn="just">
              <a:lnSpc>
                <a:spcPct val="150000"/>
              </a:lnSpc>
            </a:pPr>
            <a:r>
              <a:rPr lang="en-US" sz="2000" b="1" i="1" dirty="0">
                <a:latin typeface="Times New Roman" panose="02020603050405020304" pitchFamily="18" charset="0"/>
                <a:cs typeface="Times New Roman" panose="02020603050405020304" pitchFamily="18" charset="0"/>
              </a:rPr>
              <a:t>Coherence is a fundamental quality that contributes to the effectiveness of discourse. </a:t>
            </a:r>
          </a:p>
          <a:p>
            <a:pPr algn="just">
              <a:lnSpc>
                <a:spcPct val="150000"/>
              </a:lnSpc>
            </a:pPr>
            <a:r>
              <a:rPr lang="en-US" sz="2000" dirty="0">
                <a:latin typeface="Times New Roman" panose="02020603050405020304" pitchFamily="18" charset="0"/>
                <a:cs typeface="Times New Roman" panose="02020603050405020304" pitchFamily="18" charset="0"/>
              </a:rPr>
              <a:t>Discourse is the larger context or container for language communication, and coherence is the means by which the various elements within that discourse are connected and organized to convey a clear and meaningful message.</a:t>
            </a:r>
          </a:p>
        </p:txBody>
      </p:sp>
    </p:spTree>
    <p:extLst>
      <p:ext uri="{BB962C8B-B14F-4D97-AF65-F5344CB8AC3E}">
        <p14:creationId xmlns:p14="http://schemas.microsoft.com/office/powerpoint/2010/main" val="180778642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ctrTitle"/>
          </p:nvPr>
        </p:nvSpPr>
        <p:spPr/>
        <p:txBody>
          <a:bodyPr/>
          <a:lstStyle/>
          <a:p>
            <a:r>
              <a:rPr lang="en-IN" sz="5400" b="1" dirty="0">
                <a:latin typeface="Times New Roman" panose="02020603050405020304" pitchFamily="18" charset="0"/>
                <a:cs typeface="Times New Roman" panose="02020603050405020304" pitchFamily="18" charset="0"/>
              </a:rPr>
              <a:t>Text Coherence</a:t>
            </a:r>
            <a:br>
              <a:rPr lang="en-IN" sz="5400" dirty="0">
                <a:solidFill>
                  <a:schemeClr val="tx1"/>
                </a:solidFill>
                <a:latin typeface="Times New Roman" panose="02020603050405020304" pitchFamily="18" charset="0"/>
                <a:cs typeface="Times New Roman" panose="02020603050405020304" pitchFamily="18" charset="0"/>
              </a:rPr>
            </a:br>
            <a:endParaRPr lang="en-IN" sz="5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946258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E6D08-2E3B-248F-FEFF-D6A48B918F86}"/>
              </a:ext>
            </a:extLst>
          </p:cNvPr>
          <p:cNvSpPr>
            <a:spLocks noGrp="1"/>
          </p:cNvSpPr>
          <p:nvPr>
            <p:ph type="title"/>
          </p:nvPr>
        </p:nvSpPr>
        <p:spPr>
          <a:xfrm>
            <a:off x="457200" y="152400"/>
            <a:ext cx="8229600" cy="868362"/>
          </a:xfrm>
        </p:spPr>
        <p:txBody>
          <a:bodyPr/>
          <a:lstStyle/>
          <a:p>
            <a:r>
              <a:rPr lang="en-US" sz="4800" b="1" dirty="0"/>
              <a:t>Text coherence</a:t>
            </a:r>
          </a:p>
        </p:txBody>
      </p:sp>
      <p:sp>
        <p:nvSpPr>
          <p:cNvPr id="3" name="Content Placeholder 2">
            <a:extLst>
              <a:ext uri="{FF2B5EF4-FFF2-40B4-BE49-F238E27FC236}">
                <a16:creationId xmlns:a16="http://schemas.microsoft.com/office/drawing/2014/main" id="{133E0826-5C9B-6251-EA69-683B63260CE2}"/>
              </a:ext>
            </a:extLst>
          </p:cNvPr>
          <p:cNvSpPr>
            <a:spLocks noGrp="1"/>
          </p:cNvSpPr>
          <p:nvPr>
            <p:ph idx="1"/>
          </p:nvPr>
        </p:nvSpPr>
        <p:spPr>
          <a:xfrm>
            <a:off x="228600" y="1219200"/>
            <a:ext cx="8630239" cy="4525963"/>
          </a:xfrm>
        </p:spPr>
        <p:txBody>
          <a:bodyPr/>
          <a:lstStyle/>
          <a:p>
            <a:pPr algn="just">
              <a:lnSpc>
                <a:spcPct val="150000"/>
              </a:lnSpc>
            </a:pPr>
            <a:r>
              <a:rPr lang="en-US" sz="2800" dirty="0">
                <a:latin typeface="Times New Roman" panose="02020603050405020304" pitchFamily="18" charset="0"/>
                <a:cs typeface="Times New Roman" panose="02020603050405020304" pitchFamily="18" charset="0"/>
              </a:rPr>
              <a:t>Text coherence in NLP refers to the degree to which the different parts of a text are connected and make sense together. </a:t>
            </a:r>
          </a:p>
          <a:p>
            <a:pPr algn="just">
              <a:lnSpc>
                <a:spcPct val="150000"/>
              </a:lnSpc>
            </a:pPr>
            <a:r>
              <a:rPr lang="en-US" sz="2800" dirty="0">
                <a:latin typeface="Times New Roman" panose="02020603050405020304" pitchFamily="18" charset="0"/>
                <a:cs typeface="Times New Roman" panose="02020603050405020304" pitchFamily="18" charset="0"/>
              </a:rPr>
              <a:t>A coherent text is easy to read and understand, and the different sentences and paragraphs are related to each other in a meaningful way.</a:t>
            </a:r>
          </a:p>
        </p:txBody>
      </p:sp>
    </p:spTree>
    <p:extLst>
      <p:ext uri="{BB962C8B-B14F-4D97-AF65-F5344CB8AC3E}">
        <p14:creationId xmlns:p14="http://schemas.microsoft.com/office/powerpoint/2010/main" val="426764950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20567-76F2-522D-C15C-990F7B8FE717}"/>
              </a:ext>
            </a:extLst>
          </p:cNvPr>
          <p:cNvSpPr>
            <a:spLocks noGrp="1"/>
          </p:cNvSpPr>
          <p:nvPr>
            <p:ph type="title"/>
          </p:nvPr>
        </p:nvSpPr>
        <p:spPr>
          <a:xfrm>
            <a:off x="457200" y="0"/>
            <a:ext cx="8229600" cy="639762"/>
          </a:xfrm>
        </p:spPr>
        <p:txBody>
          <a:bodyPr/>
          <a:lstStyle/>
          <a:p>
            <a:r>
              <a:rPr lang="en-US" sz="4800" b="1" dirty="0"/>
              <a:t>Text coherence</a:t>
            </a:r>
            <a:endParaRPr lang="en-US" sz="4800" dirty="0"/>
          </a:p>
        </p:txBody>
      </p:sp>
      <p:sp>
        <p:nvSpPr>
          <p:cNvPr id="3" name="Content Placeholder 2">
            <a:extLst>
              <a:ext uri="{FF2B5EF4-FFF2-40B4-BE49-F238E27FC236}">
                <a16:creationId xmlns:a16="http://schemas.microsoft.com/office/drawing/2014/main" id="{CD604E78-E707-7BBA-3CAF-4F1F7A33924B}"/>
              </a:ext>
            </a:extLst>
          </p:cNvPr>
          <p:cNvSpPr>
            <a:spLocks noGrp="1"/>
          </p:cNvSpPr>
          <p:nvPr>
            <p:ph idx="1"/>
          </p:nvPr>
        </p:nvSpPr>
        <p:spPr>
          <a:xfrm>
            <a:off x="228600" y="838200"/>
            <a:ext cx="8458200" cy="5257800"/>
          </a:xfrm>
        </p:spPr>
        <p:txBody>
          <a:bodyPr>
            <a:normAutofit lnSpcReduction="10000"/>
          </a:bodyPr>
          <a:lstStyle/>
          <a:p>
            <a:pPr algn="just">
              <a:lnSpc>
                <a:spcPct val="170000"/>
              </a:lnSpc>
            </a:pPr>
            <a:r>
              <a:rPr lang="en-US" sz="2000" dirty="0">
                <a:latin typeface="Times New Roman" panose="02020603050405020304" pitchFamily="18" charset="0"/>
                <a:cs typeface="Times New Roman" panose="02020603050405020304" pitchFamily="18" charset="0"/>
              </a:rPr>
              <a:t>There are a number of factors that contribute to text coherence, including</a:t>
            </a:r>
          </a:p>
          <a:p>
            <a:pPr lvl="1" algn="just">
              <a:lnSpc>
                <a:spcPct val="170000"/>
              </a:lnSpc>
            </a:pPr>
            <a:r>
              <a:rPr lang="en-US" sz="1800" b="1" dirty="0">
                <a:latin typeface="Times New Roman" panose="02020603050405020304" pitchFamily="18" charset="0"/>
                <a:cs typeface="Times New Roman" panose="02020603050405020304" pitchFamily="18" charset="0"/>
              </a:rPr>
              <a:t>Logical coherence: </a:t>
            </a:r>
            <a:r>
              <a:rPr lang="en-US" sz="1800" dirty="0">
                <a:latin typeface="Times New Roman" panose="02020603050405020304" pitchFamily="18" charset="0"/>
                <a:cs typeface="Times New Roman" panose="02020603050405020304" pitchFamily="18" charset="0"/>
              </a:rPr>
              <a:t>This refers to the logical relationships between the different sentences and paragraphs in a text. For example, a coherent text will have a clear beginning, middle, and end, and the different parts of the text will be logically connected.</a:t>
            </a:r>
          </a:p>
          <a:p>
            <a:pPr lvl="1" algn="just">
              <a:lnSpc>
                <a:spcPct val="170000"/>
              </a:lnSpc>
            </a:pPr>
            <a:r>
              <a:rPr lang="en-US" sz="1800" b="1" dirty="0">
                <a:latin typeface="Times New Roman" panose="02020603050405020304" pitchFamily="18" charset="0"/>
                <a:cs typeface="Times New Roman" panose="02020603050405020304" pitchFamily="18" charset="0"/>
              </a:rPr>
              <a:t>Semantic coherence: </a:t>
            </a:r>
            <a:r>
              <a:rPr lang="en-US" sz="1800" dirty="0">
                <a:latin typeface="Times New Roman" panose="02020603050405020304" pitchFamily="18" charset="0"/>
                <a:cs typeface="Times New Roman" panose="02020603050405020304" pitchFamily="18" charset="0"/>
              </a:rPr>
              <a:t>This refers to the meaning of the text. A coherent text will have a clear and consistent meaning, and the different sentences and paragraphs will all contribute to this meaning.</a:t>
            </a:r>
          </a:p>
          <a:p>
            <a:pPr lvl="1" algn="just">
              <a:lnSpc>
                <a:spcPct val="170000"/>
              </a:lnSpc>
            </a:pPr>
            <a:r>
              <a:rPr lang="en-US" sz="1800" b="1" dirty="0">
                <a:latin typeface="Times New Roman" panose="02020603050405020304" pitchFamily="18" charset="0"/>
                <a:cs typeface="Times New Roman" panose="02020603050405020304" pitchFamily="18" charset="0"/>
              </a:rPr>
              <a:t>Pragmatic coherence: </a:t>
            </a:r>
            <a:r>
              <a:rPr lang="en-US" sz="1800" dirty="0">
                <a:latin typeface="Times New Roman" panose="02020603050405020304" pitchFamily="18" charset="0"/>
                <a:cs typeface="Times New Roman" panose="02020603050405020304" pitchFamily="18" charset="0"/>
              </a:rPr>
              <a:t>This refers to the context in which the text is produced and interpreted. A coherent text will be appropriate for the audience and the purpose of communication.</a:t>
            </a:r>
          </a:p>
        </p:txBody>
      </p:sp>
    </p:spTree>
    <p:extLst>
      <p:ext uri="{BB962C8B-B14F-4D97-AF65-F5344CB8AC3E}">
        <p14:creationId xmlns:p14="http://schemas.microsoft.com/office/powerpoint/2010/main" val="7106644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5EC8D-92CF-BC23-8F95-EFB568D51056}"/>
              </a:ext>
            </a:extLst>
          </p:cNvPr>
          <p:cNvSpPr>
            <a:spLocks noGrp="1"/>
          </p:cNvSpPr>
          <p:nvPr>
            <p:ph type="title"/>
          </p:nvPr>
        </p:nvSpPr>
        <p:spPr>
          <a:xfrm>
            <a:off x="457200" y="137319"/>
            <a:ext cx="8229600" cy="639762"/>
          </a:xfrm>
        </p:spPr>
        <p:txBody>
          <a:bodyPr/>
          <a:lstStyle/>
          <a:p>
            <a:r>
              <a:rPr lang="en-US" sz="4400" b="1" dirty="0"/>
              <a:t>Text coherence</a:t>
            </a:r>
            <a:endParaRPr lang="en-US" dirty="0"/>
          </a:p>
        </p:txBody>
      </p:sp>
      <p:sp>
        <p:nvSpPr>
          <p:cNvPr id="3" name="Content Placeholder 2">
            <a:extLst>
              <a:ext uri="{FF2B5EF4-FFF2-40B4-BE49-F238E27FC236}">
                <a16:creationId xmlns:a16="http://schemas.microsoft.com/office/drawing/2014/main" id="{4D7049DF-17A5-4C0F-10FD-71BE136D0C2C}"/>
              </a:ext>
            </a:extLst>
          </p:cNvPr>
          <p:cNvSpPr>
            <a:spLocks noGrp="1"/>
          </p:cNvSpPr>
          <p:nvPr>
            <p:ph idx="1"/>
          </p:nvPr>
        </p:nvSpPr>
        <p:spPr>
          <a:xfrm>
            <a:off x="304800" y="914400"/>
            <a:ext cx="8382000" cy="5486400"/>
          </a:xfrm>
        </p:spPr>
        <p:txBody>
          <a:bodyPr>
            <a:normAutofit fontScale="92500"/>
          </a:bodyPr>
          <a:lstStyle/>
          <a:p>
            <a:pPr algn="just">
              <a:lnSpc>
                <a:spcPct val="190000"/>
              </a:lnSpc>
            </a:pPr>
            <a:r>
              <a:rPr lang="en-US" sz="1800" dirty="0">
                <a:latin typeface="Times New Roman" panose="02020603050405020304" pitchFamily="18" charset="0"/>
                <a:cs typeface="Times New Roman" panose="02020603050405020304" pitchFamily="18" charset="0"/>
              </a:rPr>
              <a:t>Text coherence is important in NLP because it is essential for understanding the meaning of a text. </a:t>
            </a:r>
          </a:p>
          <a:p>
            <a:pPr algn="just">
              <a:lnSpc>
                <a:spcPct val="190000"/>
              </a:lnSpc>
            </a:pPr>
            <a:r>
              <a:rPr lang="en-US" sz="1800" dirty="0">
                <a:latin typeface="Times New Roman" panose="02020603050405020304" pitchFamily="18" charset="0"/>
                <a:cs typeface="Times New Roman" panose="02020603050405020304" pitchFamily="18" charset="0"/>
              </a:rPr>
              <a:t>A coherent text is easier to read and understand than a non-coherent text. Additionally, text coherence is important for a variety of NLP tasks, such as machine translation, summarization, and question answering.</a:t>
            </a:r>
          </a:p>
          <a:p>
            <a:pPr algn="just">
              <a:lnSpc>
                <a:spcPct val="190000"/>
              </a:lnSpc>
            </a:pPr>
            <a:r>
              <a:rPr lang="en-US" sz="1800" dirty="0">
                <a:latin typeface="Times New Roman" panose="02020603050405020304" pitchFamily="18" charset="0"/>
                <a:cs typeface="Times New Roman" panose="02020603050405020304" pitchFamily="18" charset="0"/>
              </a:rPr>
              <a:t>A coherent news article will have a clear headline, a summary of the main points, and supporting evidence.</a:t>
            </a:r>
          </a:p>
          <a:p>
            <a:pPr algn="just">
              <a:lnSpc>
                <a:spcPct val="190000"/>
              </a:lnSpc>
            </a:pPr>
            <a:r>
              <a:rPr lang="en-US" sz="1800" dirty="0">
                <a:latin typeface="Times New Roman" panose="02020603050405020304" pitchFamily="18" charset="0"/>
                <a:cs typeface="Times New Roman" panose="02020603050405020304" pitchFamily="18" charset="0"/>
              </a:rPr>
              <a:t>A coherent scientific paper will have a clear introduction, a methodology section, a results section, and a discussion section.</a:t>
            </a:r>
          </a:p>
          <a:p>
            <a:pPr algn="just">
              <a:lnSpc>
                <a:spcPct val="190000"/>
              </a:lnSpc>
            </a:pPr>
            <a:r>
              <a:rPr lang="en-US" sz="1800" dirty="0">
                <a:latin typeface="Times New Roman" panose="02020603050405020304" pitchFamily="18" charset="0"/>
                <a:cs typeface="Times New Roman" panose="02020603050405020304" pitchFamily="18" charset="0"/>
              </a:rPr>
              <a:t>A coherent novel will have a clear plot, developed characters, and a satisfying ending.</a:t>
            </a:r>
          </a:p>
          <a:p>
            <a:endParaRPr lang="en-US" sz="2400" dirty="0"/>
          </a:p>
        </p:txBody>
      </p:sp>
    </p:spTree>
    <p:extLst>
      <p:ext uri="{BB962C8B-B14F-4D97-AF65-F5344CB8AC3E}">
        <p14:creationId xmlns:p14="http://schemas.microsoft.com/office/powerpoint/2010/main" val="368004730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3FE59-1925-3962-254A-E7788A72968F}"/>
              </a:ext>
            </a:extLst>
          </p:cNvPr>
          <p:cNvSpPr>
            <a:spLocks noGrp="1"/>
          </p:cNvSpPr>
          <p:nvPr>
            <p:ph type="title"/>
          </p:nvPr>
        </p:nvSpPr>
        <p:spPr>
          <a:xfrm>
            <a:off x="457200" y="108489"/>
            <a:ext cx="8229600" cy="754063"/>
          </a:xfrm>
        </p:spPr>
        <p:txBody>
          <a:bodyPr/>
          <a:lstStyle/>
          <a:p>
            <a:r>
              <a:rPr lang="en-US" sz="4000" b="1" dirty="0"/>
              <a:t>Text coherence – Example 1</a:t>
            </a:r>
          </a:p>
        </p:txBody>
      </p:sp>
      <p:sp>
        <p:nvSpPr>
          <p:cNvPr id="3" name="Content Placeholder 2">
            <a:extLst>
              <a:ext uri="{FF2B5EF4-FFF2-40B4-BE49-F238E27FC236}">
                <a16:creationId xmlns:a16="http://schemas.microsoft.com/office/drawing/2014/main" id="{C5D7C4F3-B67E-670F-7E1B-3F37756D4205}"/>
              </a:ext>
            </a:extLst>
          </p:cNvPr>
          <p:cNvSpPr>
            <a:spLocks noGrp="1"/>
          </p:cNvSpPr>
          <p:nvPr>
            <p:ph idx="1"/>
          </p:nvPr>
        </p:nvSpPr>
        <p:spPr>
          <a:xfrm>
            <a:off x="304800" y="888476"/>
            <a:ext cx="8229600" cy="4525963"/>
          </a:xfrm>
        </p:spPr>
        <p:txBody>
          <a:bodyPr/>
          <a:lstStyle/>
          <a:p>
            <a:pPr algn="just"/>
            <a:r>
              <a:rPr lang="en-US" dirty="0"/>
              <a:t>Input text </a:t>
            </a:r>
            <a:r>
              <a:rPr lang="en-US" b="1" dirty="0"/>
              <a:t>“The cat sat on mat. The mat was red . The cat was black”</a:t>
            </a:r>
          </a:p>
          <a:p>
            <a:pPr algn="just"/>
            <a:r>
              <a:rPr lang="en-US" dirty="0"/>
              <a:t>This </a:t>
            </a:r>
            <a:r>
              <a:rPr lang="en-US" b="1" dirty="0"/>
              <a:t>text is coherent </a:t>
            </a:r>
            <a:r>
              <a:rPr lang="en-US" dirty="0"/>
              <a:t>because the different sentences are all related to each other. The first sentence introduces the cat and the mat. </a:t>
            </a:r>
          </a:p>
          <a:p>
            <a:pPr algn="just"/>
            <a:r>
              <a:rPr lang="en-US" dirty="0"/>
              <a:t>The second sentence describes the color of the mat. The third sentence describes the color of the cat. </a:t>
            </a:r>
          </a:p>
          <a:p>
            <a:pPr algn="just"/>
            <a:r>
              <a:rPr lang="en-US" dirty="0"/>
              <a:t>All of the sentences are necessary to understand the complete meaning of the text.</a:t>
            </a:r>
          </a:p>
        </p:txBody>
      </p:sp>
    </p:spTree>
    <p:extLst>
      <p:ext uri="{BB962C8B-B14F-4D97-AF65-F5344CB8AC3E}">
        <p14:creationId xmlns:p14="http://schemas.microsoft.com/office/powerpoint/2010/main" val="459387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21213"/>
            <a:ext cx="8229600" cy="609600"/>
          </a:xfrm>
        </p:spPr>
        <p:txBody>
          <a:bodyPr/>
          <a:lstStyle/>
          <a:p>
            <a:r>
              <a:rPr lang="en-IN" sz="4000" b="1" dirty="0">
                <a:latin typeface="Times New Roman" panose="02020603050405020304" pitchFamily="18" charset="0"/>
                <a:cs typeface="Times New Roman" panose="02020603050405020304" pitchFamily="18" charset="0"/>
              </a:rPr>
              <a:t>Hyponymy </a:t>
            </a: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76200" y="685800"/>
            <a:ext cx="8915400" cy="5888613"/>
          </a:xfrm>
        </p:spPr>
        <p:txBody>
          <a:bodyPr/>
          <a:lstStyle/>
          <a:p>
            <a:pPr algn="just">
              <a:lnSpc>
                <a:spcPct val="200000"/>
              </a:lnSpc>
            </a:pPr>
            <a:r>
              <a:rPr lang="en-US" sz="2000" dirty="0">
                <a:latin typeface="Times New Roman" panose="02020603050405020304" pitchFamily="18" charset="0"/>
                <a:cs typeface="Times New Roman" panose="02020603050405020304" pitchFamily="18" charset="0"/>
              </a:rPr>
              <a:t>Hyponymy is a way of describing </a:t>
            </a:r>
            <a:r>
              <a:rPr lang="en-US" sz="2000" b="1" dirty="0">
                <a:latin typeface="Times New Roman" panose="02020603050405020304" pitchFamily="18" charset="0"/>
                <a:cs typeface="Times New Roman" panose="02020603050405020304" pitchFamily="18" charset="0"/>
              </a:rPr>
              <a:t>how certain words are related to one another in terms of their meanings. </a:t>
            </a:r>
          </a:p>
          <a:p>
            <a:pPr algn="just">
              <a:lnSpc>
                <a:spcPct val="200000"/>
              </a:lnSpc>
            </a:pPr>
            <a:r>
              <a:rPr lang="en-US" sz="2000" dirty="0">
                <a:latin typeface="Times New Roman" panose="02020603050405020304" pitchFamily="18" charset="0"/>
                <a:cs typeface="Times New Roman" panose="02020603050405020304" pitchFamily="18" charset="0"/>
              </a:rPr>
              <a:t>We say that the term </a:t>
            </a:r>
            <a:r>
              <a:rPr lang="en-US" sz="2000" b="1" dirty="0">
                <a:latin typeface="Times New Roman" panose="02020603050405020304" pitchFamily="18" charset="0"/>
                <a:cs typeface="Times New Roman" panose="02020603050405020304" pitchFamily="18" charset="0"/>
              </a:rPr>
              <a:t>whose meaning is included in the meaning of the other term(s) is the general term; </a:t>
            </a:r>
          </a:p>
          <a:p>
            <a:pPr algn="just">
              <a:lnSpc>
                <a:spcPct val="200000"/>
              </a:lnSpc>
            </a:pPr>
            <a:r>
              <a:rPr lang="en-US" sz="2000" dirty="0">
                <a:latin typeface="Times New Roman" panose="02020603050405020304" pitchFamily="18" charset="0"/>
                <a:cs typeface="Times New Roman" panose="02020603050405020304" pitchFamily="18" charset="0"/>
              </a:rPr>
              <a:t>Linguists refer to it as a </a:t>
            </a:r>
            <a:r>
              <a:rPr lang="en-US" sz="2000" b="1" dirty="0">
                <a:latin typeface="Times New Roman" panose="02020603050405020304" pitchFamily="18" charset="0"/>
                <a:cs typeface="Times New Roman" panose="02020603050405020304" pitchFamily="18" charset="0"/>
              </a:rPr>
              <a:t>superordinate or hypernym</a:t>
            </a:r>
            <a:r>
              <a:rPr lang="en-US" sz="2000" dirty="0">
                <a:latin typeface="Times New Roman" panose="02020603050405020304" pitchFamily="18" charset="0"/>
                <a:cs typeface="Times New Roman" panose="02020603050405020304" pitchFamily="18" charset="0"/>
              </a:rPr>
              <a:t>.</a:t>
            </a:r>
          </a:p>
          <a:p>
            <a:pPr algn="just">
              <a:lnSpc>
                <a:spcPct val="200000"/>
              </a:lnSpc>
            </a:pPr>
            <a:r>
              <a:rPr lang="en-US" sz="2000" dirty="0">
                <a:latin typeface="Times New Roman" panose="02020603050405020304" pitchFamily="18" charset="0"/>
                <a:cs typeface="Times New Roman" panose="02020603050405020304" pitchFamily="18" charset="0"/>
              </a:rPr>
              <a:t>Linguists usually refer to it as a hyponym If the meaning of a </a:t>
            </a:r>
            <a:r>
              <a:rPr lang="en-US" sz="2000" b="1" dirty="0">
                <a:latin typeface="Times New Roman" panose="02020603050405020304" pitchFamily="18" charset="0"/>
                <a:cs typeface="Times New Roman" panose="02020603050405020304" pitchFamily="18" charset="0"/>
              </a:rPr>
              <a:t>superordinate term </a:t>
            </a:r>
            <a:r>
              <a:rPr lang="en-US" sz="2000" dirty="0">
                <a:latin typeface="Times New Roman" panose="02020603050405020304" pitchFamily="18" charset="0"/>
                <a:cs typeface="Times New Roman" panose="02020603050405020304" pitchFamily="18" charset="0"/>
              </a:rPr>
              <a:t>is included in the meaning of several other more specific words, the set of specific terms which are hyponyms of the same superordinate term and are called </a:t>
            </a:r>
            <a:r>
              <a:rPr lang="en-US" sz="2000" b="1" dirty="0">
                <a:latin typeface="Times New Roman" panose="02020603050405020304" pitchFamily="18" charset="0"/>
                <a:cs typeface="Times New Roman" panose="02020603050405020304" pitchFamily="18" charset="0"/>
              </a:rPr>
              <a:t>cohyponyms.</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676519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97758-63E8-2A11-AB7A-E4E9E6444377}"/>
              </a:ext>
            </a:extLst>
          </p:cNvPr>
          <p:cNvSpPr>
            <a:spLocks noGrp="1"/>
          </p:cNvSpPr>
          <p:nvPr>
            <p:ph type="title"/>
          </p:nvPr>
        </p:nvSpPr>
        <p:spPr>
          <a:xfrm>
            <a:off x="457200" y="0"/>
            <a:ext cx="8229600" cy="639762"/>
          </a:xfrm>
        </p:spPr>
        <p:txBody>
          <a:bodyPr/>
          <a:lstStyle/>
          <a:p>
            <a:r>
              <a:rPr lang="en-US" sz="4400" b="1" dirty="0"/>
              <a:t>Text coherence – Example 2</a:t>
            </a:r>
            <a:endParaRPr lang="en-US" dirty="0"/>
          </a:p>
        </p:txBody>
      </p:sp>
      <p:sp>
        <p:nvSpPr>
          <p:cNvPr id="3" name="Content Placeholder 2">
            <a:extLst>
              <a:ext uri="{FF2B5EF4-FFF2-40B4-BE49-F238E27FC236}">
                <a16:creationId xmlns:a16="http://schemas.microsoft.com/office/drawing/2014/main" id="{8B29357C-06F9-52F8-59DB-8BF789A4DCB0}"/>
              </a:ext>
            </a:extLst>
          </p:cNvPr>
          <p:cNvSpPr>
            <a:spLocks noGrp="1"/>
          </p:cNvSpPr>
          <p:nvPr>
            <p:ph idx="1"/>
          </p:nvPr>
        </p:nvSpPr>
        <p:spPr>
          <a:xfrm>
            <a:off x="304800" y="960438"/>
            <a:ext cx="8374930" cy="4525963"/>
          </a:xfrm>
        </p:spPr>
        <p:txBody>
          <a:bodyPr/>
          <a:lstStyle/>
          <a:p>
            <a:pPr algn="just"/>
            <a:r>
              <a:rPr lang="en-US" dirty="0"/>
              <a:t>Input text </a:t>
            </a:r>
            <a:r>
              <a:rPr lang="en-US" b="1" dirty="0"/>
              <a:t>“The cat sat on the mat. The ball was red. The sky was blue.”</a:t>
            </a:r>
          </a:p>
          <a:p>
            <a:pPr algn="just"/>
            <a:r>
              <a:rPr lang="en-US" dirty="0"/>
              <a:t>This text is </a:t>
            </a:r>
            <a:r>
              <a:rPr lang="en-US" b="1" dirty="0"/>
              <a:t>incoherent</a:t>
            </a:r>
            <a:r>
              <a:rPr lang="en-US" dirty="0"/>
              <a:t> because the different sentences are not related to each other. The first sentence introduces the cat and the mat. </a:t>
            </a:r>
          </a:p>
          <a:p>
            <a:pPr algn="just"/>
            <a:r>
              <a:rPr lang="en-US" dirty="0"/>
              <a:t>The second sentence describes the color of the ball. The third sentence describes the color of the sky. </a:t>
            </a:r>
          </a:p>
          <a:p>
            <a:pPr algn="just"/>
            <a:r>
              <a:rPr lang="en-US" dirty="0"/>
              <a:t>The second and third sentences are not necessary to understand the complete meaning of the text.</a:t>
            </a:r>
            <a:endParaRPr lang="en-US" b="1" dirty="0"/>
          </a:p>
        </p:txBody>
      </p:sp>
    </p:spTree>
    <p:extLst>
      <p:ext uri="{BB962C8B-B14F-4D97-AF65-F5344CB8AC3E}">
        <p14:creationId xmlns:p14="http://schemas.microsoft.com/office/powerpoint/2010/main" val="210705764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E88B3-8CAD-6999-B962-2F50B8C448F3}"/>
              </a:ext>
            </a:extLst>
          </p:cNvPr>
          <p:cNvSpPr>
            <a:spLocks noGrp="1"/>
          </p:cNvSpPr>
          <p:nvPr>
            <p:ph type="title"/>
          </p:nvPr>
        </p:nvSpPr>
        <p:spPr>
          <a:xfrm>
            <a:off x="457200" y="-152400"/>
            <a:ext cx="8229600" cy="792162"/>
          </a:xfrm>
        </p:spPr>
        <p:txBody>
          <a:bodyPr/>
          <a:lstStyle/>
          <a:p>
            <a:r>
              <a:rPr lang="en-US" sz="4400" b="1" dirty="0"/>
              <a:t>Text coherence – Example 3</a:t>
            </a:r>
            <a:endParaRPr lang="en-US" dirty="0"/>
          </a:p>
        </p:txBody>
      </p:sp>
      <p:sp>
        <p:nvSpPr>
          <p:cNvPr id="3" name="Content Placeholder 2">
            <a:extLst>
              <a:ext uri="{FF2B5EF4-FFF2-40B4-BE49-F238E27FC236}">
                <a16:creationId xmlns:a16="http://schemas.microsoft.com/office/drawing/2014/main" id="{B7FE97A4-9EDC-A935-98D2-9AA2329A52A1}"/>
              </a:ext>
            </a:extLst>
          </p:cNvPr>
          <p:cNvSpPr>
            <a:spLocks noGrp="1"/>
          </p:cNvSpPr>
          <p:nvPr>
            <p:ph idx="1"/>
          </p:nvPr>
        </p:nvSpPr>
        <p:spPr>
          <a:xfrm>
            <a:off x="228600" y="629550"/>
            <a:ext cx="8686800" cy="4525963"/>
          </a:xfrm>
        </p:spPr>
        <p:txBody>
          <a:bodyPr/>
          <a:lstStyle/>
          <a:p>
            <a:pPr algn="just"/>
            <a:r>
              <a:rPr lang="en-US" dirty="0"/>
              <a:t>Input text </a:t>
            </a:r>
            <a:r>
              <a:rPr lang="en-US" b="1" dirty="0"/>
              <a:t>“The man went to the store. He bought some milk. He went home.”</a:t>
            </a:r>
          </a:p>
          <a:p>
            <a:pPr algn="just"/>
            <a:r>
              <a:rPr lang="en-US" dirty="0"/>
              <a:t>This </a:t>
            </a:r>
            <a:r>
              <a:rPr lang="en-US" b="1" dirty="0"/>
              <a:t>text is coherent </a:t>
            </a:r>
            <a:r>
              <a:rPr lang="en-US" dirty="0"/>
              <a:t>because the different sentences describe a sequence of events. The first sentence tells us that the man went to the store. </a:t>
            </a:r>
          </a:p>
          <a:p>
            <a:pPr algn="just"/>
            <a:r>
              <a:rPr lang="en-US" dirty="0"/>
              <a:t>The second sentence tells us that he bought some milk. The third sentence tells us that he went home. </a:t>
            </a:r>
          </a:p>
          <a:p>
            <a:pPr algn="just"/>
            <a:r>
              <a:rPr lang="en-US" dirty="0"/>
              <a:t>The order of the sentences is important, and all of the sentences are necessary to understand the complete meaning of the text.</a:t>
            </a:r>
            <a:endParaRPr lang="en-US" b="1" dirty="0"/>
          </a:p>
        </p:txBody>
      </p:sp>
    </p:spTree>
    <p:extLst>
      <p:ext uri="{BB962C8B-B14F-4D97-AF65-F5344CB8AC3E}">
        <p14:creationId xmlns:p14="http://schemas.microsoft.com/office/powerpoint/2010/main" val="151231221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204248" y="203462"/>
            <a:ext cx="8932682" cy="609600"/>
          </a:xfrm>
        </p:spPr>
        <p:txBody>
          <a:bodyPr/>
          <a:lstStyle/>
          <a:p>
            <a:br>
              <a:rPr lang="en-IN" sz="3600" b="1" dirty="0">
                <a:latin typeface="Times New Roman" panose="02020603050405020304" pitchFamily="18" charset="0"/>
                <a:cs typeface="Times New Roman" panose="02020603050405020304" pitchFamily="18" charset="0"/>
              </a:rPr>
            </a:br>
            <a:r>
              <a:rPr lang="en-IN" sz="3600" b="1" dirty="0">
                <a:latin typeface="Times New Roman" panose="02020603050405020304" pitchFamily="18" charset="0"/>
                <a:cs typeface="Times New Roman" panose="02020603050405020304" pitchFamily="18" charset="0"/>
              </a:rPr>
              <a:t>Discourse Structure</a:t>
            </a:r>
            <a:br>
              <a:rPr lang="en-IN" sz="3600" dirty="0">
                <a:solidFill>
                  <a:schemeClr val="tx1"/>
                </a:solidFill>
                <a:latin typeface="Times New Roman" panose="02020603050405020304" pitchFamily="18" charset="0"/>
                <a:cs typeface="Times New Roman" panose="02020603050405020304" pitchFamily="18" charset="0"/>
              </a:rPr>
            </a:br>
            <a:endParaRPr lang="en-IN" sz="3600" b="1"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0DC855-5241-F8CC-1C4A-14F1110FA13E}"/>
              </a:ext>
            </a:extLst>
          </p:cNvPr>
          <p:cNvSpPr>
            <a:spLocks noGrp="1"/>
          </p:cNvSpPr>
          <p:nvPr>
            <p:ph idx="1"/>
          </p:nvPr>
        </p:nvSpPr>
        <p:spPr>
          <a:xfrm>
            <a:off x="211318" y="791066"/>
            <a:ext cx="8728434" cy="5287963"/>
          </a:xfrm>
        </p:spPr>
        <p:txBody>
          <a:bodyPr/>
          <a:lstStyle/>
          <a:p>
            <a:pPr algn="just">
              <a:lnSpc>
                <a:spcPct val="200000"/>
              </a:lnSpc>
            </a:pPr>
            <a:r>
              <a:rPr lang="en-US" sz="2000" dirty="0">
                <a:latin typeface="Times New Roman" panose="02020603050405020304" pitchFamily="18" charset="0"/>
                <a:cs typeface="Times New Roman" panose="02020603050405020304" pitchFamily="18" charset="0"/>
              </a:rPr>
              <a:t>Discourse structure is a term used to describe the way in which an entire text is </a:t>
            </a:r>
            <a:r>
              <a:rPr lang="en-US" sz="2000" dirty="0" err="1">
                <a:latin typeface="Times New Roman" panose="02020603050405020304" pitchFamily="18" charset="0"/>
                <a:cs typeface="Times New Roman" panose="02020603050405020304" pitchFamily="18" charset="0"/>
              </a:rPr>
              <a:t>organised</a:t>
            </a:r>
            <a:r>
              <a:rPr lang="en-US" sz="2000" dirty="0">
                <a:latin typeface="Times New Roman" panose="02020603050405020304" pitchFamily="18" charset="0"/>
                <a:cs typeface="Times New Roman" panose="02020603050405020304" pitchFamily="18" charset="0"/>
              </a:rPr>
              <a:t> – for example, how language is used in a poem, in a newspaper article, or in a speech designed to read aloud.</a:t>
            </a:r>
          </a:p>
          <a:p>
            <a:pPr algn="just">
              <a:lnSpc>
                <a:spcPct val="200000"/>
              </a:lnSpc>
            </a:pPr>
            <a:r>
              <a:rPr lang="en-US" sz="2000" dirty="0">
                <a:latin typeface="Times New Roman" panose="02020603050405020304" pitchFamily="18" charset="0"/>
                <a:cs typeface="Times New Roman" panose="02020603050405020304" pitchFamily="18" charset="0"/>
              </a:rPr>
              <a:t>“Discourse structure" refers to the </a:t>
            </a:r>
            <a:r>
              <a:rPr lang="en-US" sz="2000" b="1" i="1" dirty="0">
                <a:latin typeface="Times New Roman" panose="02020603050405020304" pitchFamily="18" charset="0"/>
                <a:cs typeface="Times New Roman" panose="02020603050405020304" pitchFamily="18" charset="0"/>
              </a:rPr>
              <a:t>organization and structure of language beyond the level of individual sentences. </a:t>
            </a:r>
          </a:p>
          <a:p>
            <a:pPr algn="just">
              <a:lnSpc>
                <a:spcPct val="200000"/>
              </a:lnSpc>
            </a:pPr>
            <a:r>
              <a:rPr lang="en-US" sz="2000" dirty="0">
                <a:latin typeface="Times New Roman" panose="02020603050405020304" pitchFamily="18" charset="0"/>
                <a:cs typeface="Times New Roman" panose="02020603050405020304" pitchFamily="18" charset="0"/>
              </a:rPr>
              <a:t>It focuses on understanding how sentences, paragraphs, or utterances are connected and organized to create coherent and meaningful communication.</a:t>
            </a:r>
          </a:p>
          <a:p>
            <a:pPr algn="just">
              <a:lnSpc>
                <a:spcPct val="200000"/>
              </a:lnSpc>
            </a:pPr>
            <a:r>
              <a:rPr lang="en-US" sz="2000" dirty="0">
                <a:latin typeface="Times New Roman" panose="02020603050405020304" pitchFamily="18" charset="0"/>
                <a:cs typeface="Times New Roman" panose="02020603050405020304" pitchFamily="18" charset="0"/>
              </a:rPr>
              <a:t>Discourse structure analysis in NLP aims to </a:t>
            </a:r>
            <a:r>
              <a:rPr lang="en-US" sz="2000" b="1" dirty="0">
                <a:latin typeface="Times New Roman" panose="02020603050405020304" pitchFamily="18" charset="0"/>
                <a:cs typeface="Times New Roman" panose="02020603050405020304" pitchFamily="18" charset="0"/>
              </a:rPr>
              <a:t>capture the relationships and coherence between different parts of a text or conversation.</a:t>
            </a:r>
            <a:r>
              <a:rPr lang="en-US" sz="20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51959263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211318" y="-76200"/>
            <a:ext cx="8932682" cy="609600"/>
          </a:xfrm>
        </p:spPr>
        <p:txBody>
          <a:bodyPr/>
          <a:lstStyle/>
          <a:p>
            <a:br>
              <a:rPr lang="en-IN" sz="3600" b="1" dirty="0">
                <a:latin typeface="Times New Roman" panose="02020603050405020304" pitchFamily="18" charset="0"/>
                <a:cs typeface="Times New Roman" panose="02020603050405020304" pitchFamily="18" charset="0"/>
              </a:rPr>
            </a:br>
            <a:r>
              <a:rPr lang="en-IN" sz="3600" b="1" dirty="0">
                <a:latin typeface="Times New Roman" panose="02020603050405020304" pitchFamily="18" charset="0"/>
                <a:cs typeface="Times New Roman" panose="02020603050405020304" pitchFamily="18" charset="0"/>
              </a:rPr>
              <a:t>Discourse Structure</a:t>
            </a:r>
            <a:br>
              <a:rPr lang="en-IN" sz="3600" dirty="0">
                <a:solidFill>
                  <a:schemeClr val="tx1"/>
                </a:solidFill>
                <a:latin typeface="Times New Roman" panose="02020603050405020304" pitchFamily="18" charset="0"/>
                <a:cs typeface="Times New Roman" panose="02020603050405020304" pitchFamily="18" charset="0"/>
              </a:rPr>
            </a:br>
            <a:endParaRPr lang="en-IN" sz="3600" b="1"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0DC855-5241-F8CC-1C4A-14F1110FA13E}"/>
              </a:ext>
            </a:extLst>
          </p:cNvPr>
          <p:cNvSpPr>
            <a:spLocks noGrp="1"/>
          </p:cNvSpPr>
          <p:nvPr>
            <p:ph idx="1"/>
          </p:nvPr>
        </p:nvSpPr>
        <p:spPr>
          <a:xfrm>
            <a:off x="204248" y="522402"/>
            <a:ext cx="8728434" cy="5287963"/>
          </a:xfrm>
        </p:spPr>
        <p:txBody>
          <a:bodyPr/>
          <a:lstStyle/>
          <a:p>
            <a:pPr marL="0" indent="0" algn="just">
              <a:lnSpc>
                <a:spcPct val="150000"/>
              </a:lnSpc>
              <a:buNone/>
            </a:pPr>
            <a:r>
              <a:rPr lang="en-IN" sz="2000" b="1" u="sng" dirty="0">
                <a:latin typeface="Times New Roman" panose="02020603050405020304" pitchFamily="18" charset="0"/>
                <a:cs typeface="Times New Roman" panose="02020603050405020304" pitchFamily="18" charset="0"/>
              </a:rPr>
              <a:t>Discourse Structure</a:t>
            </a:r>
            <a:r>
              <a:rPr lang="en-US" sz="2000" b="1" u="sng" dirty="0">
                <a:latin typeface="Times New Roman" panose="02020603050405020304" pitchFamily="18" charset="0"/>
                <a:cs typeface="Times New Roman" panose="02020603050405020304" pitchFamily="18" charset="0"/>
              </a:rPr>
              <a:t> includes:</a:t>
            </a:r>
          </a:p>
          <a:p>
            <a:pPr algn="just">
              <a:lnSpc>
                <a:spcPct val="150000"/>
              </a:lnSpc>
              <a:buFont typeface="+mj-lt"/>
              <a:buAutoNum type="arabicPeriod"/>
            </a:pPr>
            <a:r>
              <a:rPr lang="en-US" sz="2000" b="1" dirty="0">
                <a:latin typeface="Times New Roman" panose="02020603050405020304" pitchFamily="18" charset="0"/>
                <a:cs typeface="Times New Roman" panose="02020603050405020304" pitchFamily="18" charset="0"/>
              </a:rPr>
              <a:t>Coherence Relations: </a:t>
            </a:r>
            <a:r>
              <a:rPr lang="en-US" sz="2000" dirty="0">
                <a:latin typeface="Times New Roman" panose="02020603050405020304" pitchFamily="18" charset="0"/>
                <a:cs typeface="Times New Roman" panose="02020603050405020304" pitchFamily="18" charset="0"/>
              </a:rPr>
              <a:t>NLP systems analyze the relationships between sentences or segments of text to identify how they are logically connected. This involves determining whether sentences provide reasons, contrasts, explanations, or other forms of logical connections to one another.</a:t>
            </a:r>
          </a:p>
          <a:p>
            <a:pPr algn="just">
              <a:lnSpc>
                <a:spcPct val="150000"/>
              </a:lnSpc>
              <a:buFont typeface="+mj-lt"/>
              <a:buAutoNum type="arabicPeriod"/>
            </a:pPr>
            <a:r>
              <a:rPr lang="en-US" sz="2000" b="1" dirty="0">
                <a:latin typeface="Times New Roman" panose="02020603050405020304" pitchFamily="18" charset="0"/>
                <a:cs typeface="Times New Roman" panose="02020603050405020304" pitchFamily="18" charset="0"/>
              </a:rPr>
              <a:t>Anaphora Resolution: </a:t>
            </a:r>
            <a:r>
              <a:rPr lang="en-US" sz="2000" dirty="0">
                <a:latin typeface="Times New Roman" panose="02020603050405020304" pitchFamily="18" charset="0"/>
                <a:cs typeface="Times New Roman" panose="02020603050405020304" pitchFamily="18" charset="0"/>
              </a:rPr>
              <a:t>Discourse structure analysis involves resolving anaphoric references, such as pronouns and demonstratives, to determine what they refer to. For example, understanding that "he" in one sentence refers to "John" mentioned earlier in the text.</a:t>
            </a:r>
          </a:p>
          <a:p>
            <a:pPr algn="just">
              <a:lnSpc>
                <a:spcPct val="150000"/>
              </a:lnSpc>
              <a:buFont typeface="+mj-lt"/>
              <a:buAutoNum type="arabicPeriod"/>
            </a:pPr>
            <a:r>
              <a:rPr lang="en-US" sz="2000" b="1" dirty="0">
                <a:latin typeface="Times New Roman" panose="02020603050405020304" pitchFamily="18" charset="0"/>
                <a:cs typeface="Times New Roman" panose="02020603050405020304" pitchFamily="18" charset="0"/>
              </a:rPr>
              <a:t>Coreference Resolution: </a:t>
            </a:r>
            <a:r>
              <a:rPr lang="en-US" sz="2000" dirty="0">
                <a:latin typeface="Times New Roman" panose="02020603050405020304" pitchFamily="18" charset="0"/>
                <a:cs typeface="Times New Roman" panose="02020603050405020304" pitchFamily="18" charset="0"/>
              </a:rPr>
              <a:t>Similar to anaphora resolution, coreference resolution identifies when different expressions or words in a text refer to the same entity or concept. For instance, recognizing that "the company" and "it" both refer to the same organization in a document.</a:t>
            </a:r>
          </a:p>
          <a:p>
            <a:pPr algn="just">
              <a:lnSpc>
                <a:spcPct val="200000"/>
              </a:lnSpc>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427004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211318" y="-76200"/>
            <a:ext cx="8932682" cy="609600"/>
          </a:xfrm>
        </p:spPr>
        <p:txBody>
          <a:bodyPr/>
          <a:lstStyle/>
          <a:p>
            <a:br>
              <a:rPr lang="en-IN" sz="3600" b="1" dirty="0">
                <a:latin typeface="Times New Roman" panose="02020603050405020304" pitchFamily="18" charset="0"/>
                <a:cs typeface="Times New Roman" panose="02020603050405020304" pitchFamily="18" charset="0"/>
              </a:rPr>
            </a:br>
            <a:r>
              <a:rPr lang="en-IN" sz="3600" b="1" dirty="0">
                <a:latin typeface="Times New Roman" panose="02020603050405020304" pitchFamily="18" charset="0"/>
                <a:cs typeface="Times New Roman" panose="02020603050405020304" pitchFamily="18" charset="0"/>
              </a:rPr>
              <a:t>Discourse Structure</a:t>
            </a:r>
            <a:br>
              <a:rPr lang="en-IN" sz="3600" dirty="0">
                <a:solidFill>
                  <a:schemeClr val="tx1"/>
                </a:solidFill>
                <a:latin typeface="Times New Roman" panose="02020603050405020304" pitchFamily="18" charset="0"/>
                <a:cs typeface="Times New Roman" panose="02020603050405020304" pitchFamily="18" charset="0"/>
              </a:rPr>
            </a:br>
            <a:endParaRPr lang="en-IN" sz="3600" b="1"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0DC855-5241-F8CC-1C4A-14F1110FA13E}"/>
              </a:ext>
            </a:extLst>
          </p:cNvPr>
          <p:cNvSpPr>
            <a:spLocks noGrp="1"/>
          </p:cNvSpPr>
          <p:nvPr>
            <p:ph idx="1"/>
          </p:nvPr>
        </p:nvSpPr>
        <p:spPr>
          <a:xfrm>
            <a:off x="204248" y="522402"/>
            <a:ext cx="8728434" cy="5287963"/>
          </a:xfrm>
        </p:spPr>
        <p:txBody>
          <a:bodyPr/>
          <a:lstStyle/>
          <a:p>
            <a:pPr marL="0" indent="0" algn="just">
              <a:lnSpc>
                <a:spcPct val="150000"/>
              </a:lnSpc>
              <a:buNone/>
            </a:pPr>
            <a:r>
              <a:rPr lang="en-IN" sz="2000" b="1" u="sng" dirty="0">
                <a:latin typeface="Times New Roman" panose="02020603050405020304" pitchFamily="18" charset="0"/>
                <a:cs typeface="Times New Roman" panose="02020603050405020304" pitchFamily="18" charset="0"/>
              </a:rPr>
              <a:t>Discourse Structure</a:t>
            </a:r>
            <a:r>
              <a:rPr lang="en-US" sz="2000" b="1" u="sng" dirty="0">
                <a:latin typeface="Times New Roman" panose="02020603050405020304" pitchFamily="18" charset="0"/>
                <a:cs typeface="Times New Roman" panose="02020603050405020304" pitchFamily="18" charset="0"/>
              </a:rPr>
              <a:t> includes:</a:t>
            </a:r>
          </a:p>
          <a:p>
            <a:pPr marL="0" indent="0" algn="just">
              <a:lnSpc>
                <a:spcPct val="150000"/>
              </a:lnSpc>
              <a:buNone/>
            </a:pPr>
            <a:r>
              <a:rPr lang="en-US" sz="1800" b="1" dirty="0">
                <a:latin typeface="Times New Roman" panose="02020603050405020304" pitchFamily="18" charset="0"/>
                <a:cs typeface="Times New Roman" panose="02020603050405020304" pitchFamily="18" charset="0"/>
              </a:rPr>
              <a:t>4. Segmentation: </a:t>
            </a:r>
            <a:r>
              <a:rPr lang="en-US" sz="1800" dirty="0">
                <a:latin typeface="Times New Roman" panose="02020603050405020304" pitchFamily="18" charset="0"/>
                <a:cs typeface="Times New Roman" panose="02020603050405020304" pitchFamily="18" charset="0"/>
              </a:rPr>
              <a:t>Identifying boundaries between different segments or topics within a text is crucial for understanding how a discourse is organized. This involves recognizing the start and end of paragraphs, sections, or topics.</a:t>
            </a:r>
          </a:p>
          <a:p>
            <a:pPr marL="0" indent="0" algn="just">
              <a:lnSpc>
                <a:spcPct val="150000"/>
              </a:lnSpc>
              <a:buNone/>
            </a:pPr>
            <a:r>
              <a:rPr lang="en-US" sz="1800" b="1" dirty="0">
                <a:latin typeface="Times New Roman" panose="02020603050405020304" pitchFamily="18" charset="0"/>
                <a:cs typeface="Times New Roman" panose="02020603050405020304" pitchFamily="18" charset="0"/>
              </a:rPr>
              <a:t>5. Discourse Markers: </a:t>
            </a:r>
            <a:r>
              <a:rPr lang="en-US" sz="1800" dirty="0">
                <a:latin typeface="Times New Roman" panose="02020603050405020304" pitchFamily="18" charset="0"/>
                <a:cs typeface="Times New Roman" panose="02020603050405020304" pitchFamily="18" charset="0"/>
              </a:rPr>
              <a:t>Discourse markers like "however," "therefore," and "for example" are used to signal shifts in thought or transitions between ideas. Recognizing these markers helps in understanding the overall discourse structure.</a:t>
            </a:r>
          </a:p>
          <a:p>
            <a:pPr marL="0" indent="0" algn="just">
              <a:lnSpc>
                <a:spcPct val="150000"/>
              </a:lnSpc>
              <a:buNone/>
            </a:pPr>
            <a:r>
              <a:rPr lang="en-US" sz="1800" b="1" dirty="0">
                <a:latin typeface="Times New Roman" panose="02020603050405020304" pitchFamily="18" charset="0"/>
                <a:cs typeface="Times New Roman" panose="02020603050405020304" pitchFamily="18" charset="0"/>
              </a:rPr>
              <a:t>6. Thematic Progression</a:t>
            </a:r>
            <a:r>
              <a:rPr lang="en-US" sz="1800" dirty="0">
                <a:latin typeface="Times New Roman" panose="02020603050405020304" pitchFamily="18" charset="0"/>
                <a:cs typeface="Times New Roman" panose="02020603050405020304" pitchFamily="18" charset="0"/>
              </a:rPr>
              <a:t>: NLP systems may analyze how themes or topics progress within a text. This involves identifying when a text introduces, develops, or concludes discussions on particular subjects.</a:t>
            </a:r>
          </a:p>
          <a:p>
            <a:pPr marL="0" indent="0" algn="just">
              <a:lnSpc>
                <a:spcPct val="150000"/>
              </a:lnSpc>
              <a:buNone/>
            </a:pPr>
            <a:r>
              <a:rPr lang="en-US" sz="1800" b="1" dirty="0">
                <a:latin typeface="Times New Roman" panose="02020603050405020304" pitchFamily="18" charset="0"/>
                <a:cs typeface="Times New Roman" panose="02020603050405020304" pitchFamily="18" charset="0"/>
              </a:rPr>
              <a:t>7. Cohesion Analysis: </a:t>
            </a:r>
            <a:r>
              <a:rPr lang="en-US" sz="1800" dirty="0">
                <a:latin typeface="Times New Roman" panose="02020603050405020304" pitchFamily="18" charset="0"/>
                <a:cs typeface="Times New Roman" panose="02020603050405020304" pitchFamily="18" charset="0"/>
              </a:rPr>
              <a:t>Cohesive devices, such as pronouns, lexical repetition, and transitional words, are analyzed to determine how they contribute to the overall coherence of the discourse.</a:t>
            </a:r>
          </a:p>
          <a:p>
            <a:pPr algn="just">
              <a:lnSpc>
                <a:spcPct val="200000"/>
              </a:lnSpc>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797122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22156" y="-76200"/>
            <a:ext cx="8932682" cy="609600"/>
          </a:xfrm>
        </p:spPr>
        <p:txBody>
          <a:bodyPr/>
          <a:lstStyle/>
          <a:p>
            <a:pPr marR="0" lvl="0" defTabSz="914400" rtl="0" eaLnBrk="1" fontAlgn="auto" latinLnBrk="0" hangingPunct="1">
              <a:lnSpc>
                <a:spcPct val="170000"/>
              </a:lnSpc>
              <a:spcBef>
                <a:spcPct val="20000"/>
              </a:spcBef>
              <a:spcAft>
                <a:spcPts val="0"/>
              </a:spcAft>
              <a:buClrTx/>
              <a:buSzTx/>
              <a:defRPr/>
            </a:pPr>
            <a:r>
              <a:rPr lang="en-IN" sz="3200" b="1" dirty="0">
                <a:latin typeface="Times New Roman" panose="02020603050405020304" pitchFamily="18" charset="0"/>
                <a:cs typeface="Times New Roman" panose="02020603050405020304" pitchFamily="18" charset="0"/>
              </a:rPr>
              <a:t>Discourse Planning</a:t>
            </a:r>
          </a:p>
        </p:txBody>
      </p:sp>
      <p:sp>
        <p:nvSpPr>
          <p:cNvPr id="5" name="Content Placeholder 4">
            <a:extLst>
              <a:ext uri="{FF2B5EF4-FFF2-40B4-BE49-F238E27FC236}">
                <a16:creationId xmlns:a16="http://schemas.microsoft.com/office/drawing/2014/main" id="{F40DC855-5241-F8CC-1C4A-14F1110FA13E}"/>
              </a:ext>
            </a:extLst>
          </p:cNvPr>
          <p:cNvSpPr>
            <a:spLocks noGrp="1"/>
          </p:cNvSpPr>
          <p:nvPr>
            <p:ph idx="1"/>
          </p:nvPr>
        </p:nvSpPr>
        <p:spPr>
          <a:xfrm>
            <a:off x="138653" y="533400"/>
            <a:ext cx="8899688" cy="5287963"/>
          </a:xfrm>
        </p:spPr>
        <p:txBody>
          <a:bodyPr/>
          <a:lstStyle/>
          <a:p>
            <a:pPr algn="just">
              <a:lnSpc>
                <a:spcPct val="150000"/>
              </a:lnSpc>
            </a:pPr>
            <a:r>
              <a:rPr lang="en-US" sz="1800" dirty="0">
                <a:latin typeface="Times New Roman" panose="02020603050405020304" pitchFamily="18" charset="0"/>
                <a:cs typeface="Times New Roman" panose="02020603050405020304" pitchFamily="18" charset="0"/>
              </a:rPr>
              <a:t>Discourse planning, a subfield of AI and NLP, centers on </a:t>
            </a:r>
            <a:r>
              <a:rPr lang="en-US" sz="1800" b="1" dirty="0">
                <a:latin typeface="Times New Roman" panose="02020603050405020304" pitchFamily="18" charset="0"/>
                <a:cs typeface="Times New Roman" panose="02020603050405020304" pitchFamily="18" charset="0"/>
              </a:rPr>
              <a:t>producing coherent and cohesive text or speech.</a:t>
            </a:r>
          </a:p>
          <a:p>
            <a:pPr algn="just">
              <a:lnSpc>
                <a:spcPct val="150000"/>
              </a:lnSpc>
            </a:pPr>
            <a:r>
              <a:rPr lang="en-US" sz="1800" dirty="0">
                <a:latin typeface="Times New Roman" panose="02020603050405020304" pitchFamily="18" charset="0"/>
                <a:cs typeface="Times New Roman" panose="02020603050405020304" pitchFamily="18" charset="0"/>
              </a:rPr>
              <a:t>It explores how to generate language that is both logically connected and smoothly flowing, considering the context at hand. This process takes into account the speaker's objectives, as well as the social dynamics of the conversation.</a:t>
            </a:r>
          </a:p>
          <a:p>
            <a:pPr algn="just">
              <a:lnSpc>
                <a:spcPct val="150000"/>
              </a:lnSpc>
            </a:pPr>
            <a:r>
              <a:rPr lang="en-US" sz="1800" dirty="0">
                <a:latin typeface="Times New Roman" panose="02020603050405020304" pitchFamily="18" charset="0"/>
                <a:cs typeface="Times New Roman" panose="02020603050405020304" pitchFamily="18" charset="0"/>
              </a:rPr>
              <a:t>In NLP, discourse planning involves structuring and arranging language components to facilitate clear and meaningful communication in longer texts or spoken interactions. It plays a vital role in tasks such as text generation, summarization, dialogue systems, and machine translation.</a:t>
            </a:r>
          </a:p>
        </p:txBody>
      </p:sp>
    </p:spTree>
    <p:extLst>
      <p:ext uri="{BB962C8B-B14F-4D97-AF65-F5344CB8AC3E}">
        <p14:creationId xmlns:p14="http://schemas.microsoft.com/office/powerpoint/2010/main" val="255057559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22156" y="-76200"/>
            <a:ext cx="8932682" cy="609600"/>
          </a:xfrm>
        </p:spPr>
        <p:txBody>
          <a:bodyPr/>
          <a:lstStyle/>
          <a:p>
            <a:pPr marR="0" lvl="0" defTabSz="914400" rtl="0" eaLnBrk="1" fontAlgn="auto" latinLnBrk="0" hangingPunct="1">
              <a:lnSpc>
                <a:spcPct val="170000"/>
              </a:lnSpc>
              <a:spcBef>
                <a:spcPct val="20000"/>
              </a:spcBef>
              <a:spcAft>
                <a:spcPts val="0"/>
              </a:spcAft>
              <a:buClrTx/>
              <a:buSzTx/>
              <a:defRPr/>
            </a:pPr>
            <a:r>
              <a:rPr lang="en-IN" sz="3200" b="1" dirty="0">
                <a:latin typeface="Times New Roman" panose="02020603050405020304" pitchFamily="18" charset="0"/>
                <a:cs typeface="Times New Roman" panose="02020603050405020304" pitchFamily="18" charset="0"/>
              </a:rPr>
              <a:t>Discourse Planning</a:t>
            </a:r>
          </a:p>
        </p:txBody>
      </p:sp>
      <p:sp>
        <p:nvSpPr>
          <p:cNvPr id="5" name="Content Placeholder 4">
            <a:extLst>
              <a:ext uri="{FF2B5EF4-FFF2-40B4-BE49-F238E27FC236}">
                <a16:creationId xmlns:a16="http://schemas.microsoft.com/office/drawing/2014/main" id="{F40DC855-5241-F8CC-1C4A-14F1110FA13E}"/>
              </a:ext>
            </a:extLst>
          </p:cNvPr>
          <p:cNvSpPr>
            <a:spLocks noGrp="1"/>
          </p:cNvSpPr>
          <p:nvPr>
            <p:ph idx="1"/>
          </p:nvPr>
        </p:nvSpPr>
        <p:spPr>
          <a:xfrm>
            <a:off x="138653" y="533400"/>
            <a:ext cx="8899688" cy="5287963"/>
          </a:xfrm>
        </p:spPr>
        <p:txBody>
          <a:bodyPr/>
          <a:lstStyle/>
          <a:p>
            <a:pPr algn="just"/>
            <a:r>
              <a:rPr lang="en-US" sz="1800" b="1" u="sng" dirty="0">
                <a:latin typeface="Times New Roman" panose="02020603050405020304" pitchFamily="18" charset="0"/>
                <a:cs typeface="Times New Roman" panose="02020603050405020304" pitchFamily="18" charset="0"/>
              </a:rPr>
              <a:t>Here are the key contents of discourse planning in NLP:</a:t>
            </a:r>
          </a:p>
          <a:p>
            <a:pPr algn="just">
              <a:buFont typeface="+mj-lt"/>
              <a:buAutoNum type="arabicPeriod"/>
            </a:pPr>
            <a:r>
              <a:rPr lang="en-US" sz="1800" b="1" dirty="0">
                <a:latin typeface="Times New Roman" panose="02020603050405020304" pitchFamily="18" charset="0"/>
                <a:cs typeface="Times New Roman" panose="02020603050405020304" pitchFamily="18" charset="0"/>
              </a:rPr>
              <a:t>Context Understanding:</a:t>
            </a:r>
          </a:p>
          <a:p>
            <a:pPr lvl="1" algn="just"/>
            <a:r>
              <a:rPr lang="en-US" sz="1800" dirty="0">
                <a:latin typeface="Times New Roman" panose="02020603050405020304" pitchFamily="18" charset="0"/>
                <a:cs typeface="Times New Roman" panose="02020603050405020304" pitchFamily="18" charset="0"/>
              </a:rPr>
              <a:t>Understanding the context in which the language will be used, including the speaker's goals, intentions, and the social context of the communication.</a:t>
            </a:r>
          </a:p>
          <a:p>
            <a:pPr algn="just">
              <a:buFont typeface="+mj-lt"/>
              <a:buAutoNum type="arabicPeriod"/>
            </a:pPr>
            <a:r>
              <a:rPr lang="en-US" sz="1800" b="1" dirty="0">
                <a:latin typeface="Times New Roman" panose="02020603050405020304" pitchFamily="18" charset="0"/>
                <a:cs typeface="Times New Roman" panose="02020603050405020304" pitchFamily="18" charset="0"/>
              </a:rPr>
              <a:t>Content Generation:</a:t>
            </a:r>
          </a:p>
          <a:p>
            <a:pPr lvl="1" algn="just"/>
            <a:r>
              <a:rPr lang="en-US" sz="1800" dirty="0">
                <a:latin typeface="Times New Roman" panose="02020603050405020304" pitchFamily="18" charset="0"/>
                <a:cs typeface="Times New Roman" panose="02020603050405020304" pitchFamily="18" charset="0"/>
              </a:rPr>
              <a:t>Generating the content or information that needs to be communicated, which can include ideas, facts, opinions, or responses to specific situations.</a:t>
            </a:r>
          </a:p>
          <a:p>
            <a:pPr algn="just">
              <a:buFont typeface="+mj-lt"/>
              <a:buAutoNum type="arabicPeriod"/>
            </a:pPr>
            <a:r>
              <a:rPr lang="en-US" sz="1800" b="1" dirty="0">
                <a:latin typeface="Times New Roman" panose="02020603050405020304" pitchFamily="18" charset="0"/>
                <a:cs typeface="Times New Roman" panose="02020603050405020304" pitchFamily="18" charset="0"/>
              </a:rPr>
              <a:t>Structuring the Discourse:</a:t>
            </a:r>
          </a:p>
          <a:p>
            <a:pPr lvl="1" algn="just"/>
            <a:r>
              <a:rPr lang="en-US" sz="1800" dirty="0">
                <a:latin typeface="Times New Roman" panose="02020603050405020304" pitchFamily="18" charset="0"/>
                <a:cs typeface="Times New Roman" panose="02020603050405020304" pitchFamily="18" charset="0"/>
              </a:rPr>
              <a:t>Organizing the generated content in a structured manner, determining the overall structure of the communication (e.g., introduction, body, conclusion).</a:t>
            </a:r>
          </a:p>
          <a:p>
            <a:pPr algn="just">
              <a:buFont typeface="+mj-lt"/>
              <a:buAutoNum type="arabicPeriod"/>
            </a:pPr>
            <a:r>
              <a:rPr lang="en-US" sz="1800" b="1" dirty="0">
                <a:latin typeface="Times New Roman" panose="02020603050405020304" pitchFamily="18" charset="0"/>
                <a:cs typeface="Times New Roman" panose="02020603050405020304" pitchFamily="18" charset="0"/>
              </a:rPr>
              <a:t>Thematic Progression:</a:t>
            </a:r>
          </a:p>
          <a:p>
            <a:pPr lvl="1" algn="just"/>
            <a:r>
              <a:rPr lang="en-US" sz="1800" dirty="0">
                <a:latin typeface="Times New Roman" panose="02020603050405020304" pitchFamily="18" charset="0"/>
                <a:cs typeface="Times New Roman" panose="02020603050405020304" pitchFamily="18" charset="0"/>
              </a:rPr>
              <a:t>Ensuring that information is presented in a logical and progressive manner, with a clear thematic flow from one point to another.</a:t>
            </a:r>
          </a:p>
          <a:p>
            <a:pPr algn="just">
              <a:buFont typeface="+mj-lt"/>
              <a:buAutoNum type="arabicPeriod"/>
            </a:pPr>
            <a:r>
              <a:rPr lang="en-US" sz="1800" b="1" dirty="0">
                <a:latin typeface="Times New Roman" panose="02020603050405020304" pitchFamily="18" charset="0"/>
                <a:cs typeface="Times New Roman" panose="02020603050405020304" pitchFamily="18" charset="0"/>
              </a:rPr>
              <a:t>Coherence and Cohesion:</a:t>
            </a:r>
          </a:p>
          <a:p>
            <a:pPr lvl="1" algn="just"/>
            <a:r>
              <a:rPr lang="en-US" sz="1800" dirty="0">
                <a:latin typeface="Times New Roman" panose="02020603050405020304" pitchFamily="18" charset="0"/>
                <a:cs typeface="Times New Roman" panose="02020603050405020304" pitchFamily="18" charset="0"/>
              </a:rPr>
              <a:t>Maintaining coherence by establishing logical connections between ideas and ensuring cohesion through the use of cohesive devices like pronouns, transitional words, and references.</a:t>
            </a:r>
          </a:p>
          <a:p>
            <a:pPr algn="just"/>
            <a:br>
              <a:rPr lang="en-US" sz="2400" b="0" i="0" dirty="0">
                <a:solidFill>
                  <a:srgbClr val="D1D5DB"/>
                </a:solidFill>
                <a:effectLst/>
                <a:latin typeface="Söhne"/>
              </a:rPr>
            </a:b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98269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22156" y="-76200"/>
            <a:ext cx="8932682" cy="609600"/>
          </a:xfrm>
        </p:spPr>
        <p:txBody>
          <a:bodyPr/>
          <a:lstStyle/>
          <a:p>
            <a:pPr marR="0" lvl="0" defTabSz="914400" rtl="0" eaLnBrk="1" fontAlgn="auto" latinLnBrk="0" hangingPunct="1">
              <a:lnSpc>
                <a:spcPct val="170000"/>
              </a:lnSpc>
              <a:spcBef>
                <a:spcPct val="20000"/>
              </a:spcBef>
              <a:spcAft>
                <a:spcPts val="0"/>
              </a:spcAft>
              <a:buClrTx/>
              <a:buSzTx/>
              <a:defRPr/>
            </a:pPr>
            <a:r>
              <a:rPr lang="en-IN" sz="3200" b="1" dirty="0">
                <a:latin typeface="Times New Roman" panose="02020603050405020304" pitchFamily="18" charset="0"/>
                <a:cs typeface="Times New Roman" panose="02020603050405020304" pitchFamily="18" charset="0"/>
              </a:rPr>
              <a:t>Discourse Planning</a:t>
            </a:r>
          </a:p>
        </p:txBody>
      </p:sp>
      <p:sp>
        <p:nvSpPr>
          <p:cNvPr id="5" name="Content Placeholder 4">
            <a:extLst>
              <a:ext uri="{FF2B5EF4-FFF2-40B4-BE49-F238E27FC236}">
                <a16:creationId xmlns:a16="http://schemas.microsoft.com/office/drawing/2014/main" id="{F40DC855-5241-F8CC-1C4A-14F1110FA13E}"/>
              </a:ext>
            </a:extLst>
          </p:cNvPr>
          <p:cNvSpPr>
            <a:spLocks noGrp="1"/>
          </p:cNvSpPr>
          <p:nvPr>
            <p:ph idx="1"/>
          </p:nvPr>
        </p:nvSpPr>
        <p:spPr>
          <a:xfrm>
            <a:off x="138653" y="533400"/>
            <a:ext cx="8899688" cy="5287963"/>
          </a:xfrm>
        </p:spPr>
        <p:txBody>
          <a:bodyPr/>
          <a:lstStyle/>
          <a:p>
            <a:pPr algn="just">
              <a:lnSpc>
                <a:spcPct val="150000"/>
              </a:lnSpc>
            </a:pPr>
            <a:r>
              <a:rPr lang="en-US" sz="1800" b="1" u="sng" dirty="0">
                <a:latin typeface="Times New Roman" panose="02020603050405020304" pitchFamily="18" charset="0"/>
                <a:cs typeface="Times New Roman" panose="02020603050405020304" pitchFamily="18" charset="0"/>
              </a:rPr>
              <a:t>Here are the key contents of discourse planning in NLP:</a:t>
            </a:r>
          </a:p>
          <a:p>
            <a:pPr marL="0" indent="0" algn="just">
              <a:lnSpc>
                <a:spcPct val="150000"/>
              </a:lnSpc>
              <a:buNone/>
            </a:pPr>
            <a:r>
              <a:rPr lang="en-US" sz="1800" b="1" dirty="0">
                <a:latin typeface="Times New Roman" panose="02020603050405020304" pitchFamily="18" charset="0"/>
                <a:cs typeface="Times New Roman" panose="02020603050405020304" pitchFamily="18" charset="0"/>
              </a:rPr>
              <a:t>6. Contextual Considerations:</a:t>
            </a:r>
          </a:p>
          <a:p>
            <a:pPr lvl="1" algn="just">
              <a:lnSpc>
                <a:spcPct val="150000"/>
              </a:lnSpc>
            </a:pPr>
            <a:r>
              <a:rPr lang="en-US" sz="1800" dirty="0">
                <a:latin typeface="Times New Roman" panose="02020603050405020304" pitchFamily="18" charset="0"/>
                <a:cs typeface="Times New Roman" panose="02020603050405020304" pitchFamily="18" charset="0"/>
              </a:rPr>
              <a:t>Adapting the language, style, and content to suit the context, including the characteristics and expectations of the audience.</a:t>
            </a:r>
          </a:p>
          <a:p>
            <a:pPr marL="0" indent="0" algn="just">
              <a:lnSpc>
                <a:spcPct val="150000"/>
              </a:lnSpc>
              <a:buNone/>
            </a:pPr>
            <a:r>
              <a:rPr lang="en-US" sz="1800" b="1" dirty="0">
                <a:latin typeface="Times New Roman" panose="02020603050405020304" pitchFamily="18" charset="0"/>
                <a:cs typeface="Times New Roman" panose="02020603050405020304" pitchFamily="18" charset="0"/>
              </a:rPr>
              <a:t>7. Rhetorical Strategies:</a:t>
            </a:r>
          </a:p>
          <a:p>
            <a:pPr lvl="1" algn="just">
              <a:lnSpc>
                <a:spcPct val="150000"/>
              </a:lnSpc>
            </a:pPr>
            <a:r>
              <a:rPr lang="en-US" sz="1800" dirty="0">
                <a:latin typeface="Times New Roman" panose="02020603050405020304" pitchFamily="18" charset="0"/>
                <a:cs typeface="Times New Roman" panose="02020603050405020304" pitchFamily="18" charset="0"/>
              </a:rPr>
              <a:t>Employing rhetorical strategies, such as comparison, contrast, cause-and-effect, or problem-solution, to structure and convey the message effectively.</a:t>
            </a:r>
          </a:p>
          <a:p>
            <a:pPr marL="0" indent="0" algn="just">
              <a:lnSpc>
                <a:spcPct val="150000"/>
              </a:lnSpc>
              <a:buNone/>
            </a:pPr>
            <a:r>
              <a:rPr lang="en-US" sz="1800" b="1" dirty="0">
                <a:latin typeface="Times New Roman" panose="02020603050405020304" pitchFamily="18" charset="0"/>
                <a:cs typeface="Times New Roman" panose="02020603050405020304" pitchFamily="18" charset="0"/>
              </a:rPr>
              <a:t>8. Discourse Markers:</a:t>
            </a:r>
          </a:p>
          <a:p>
            <a:pPr lvl="1" algn="just">
              <a:lnSpc>
                <a:spcPct val="150000"/>
              </a:lnSpc>
            </a:pPr>
            <a:r>
              <a:rPr lang="en-US" sz="1800" dirty="0">
                <a:latin typeface="Times New Roman" panose="02020603050405020304" pitchFamily="18" charset="0"/>
                <a:cs typeface="Times New Roman" panose="02020603050405020304" pitchFamily="18" charset="0"/>
              </a:rPr>
              <a:t>Using discourse markers (e.g., "however," "therefore") to signal transitions between ideas, shifts in thought, and the overall organization of information.</a:t>
            </a:r>
          </a:p>
          <a:p>
            <a:pPr marL="0" indent="0" algn="just">
              <a:lnSpc>
                <a:spcPct val="150000"/>
              </a:lnSpc>
              <a:buNone/>
            </a:pPr>
            <a:r>
              <a:rPr lang="en-US" sz="1800" b="1" dirty="0">
                <a:latin typeface="Times New Roman" panose="02020603050405020304" pitchFamily="18" charset="0"/>
                <a:cs typeface="Times New Roman" panose="02020603050405020304" pitchFamily="18" charset="0"/>
              </a:rPr>
              <a:t>9. Anaphora and Coreference Resolution:</a:t>
            </a:r>
          </a:p>
          <a:p>
            <a:pPr lvl="1" algn="just">
              <a:lnSpc>
                <a:spcPct val="150000"/>
              </a:lnSpc>
            </a:pPr>
            <a:r>
              <a:rPr lang="en-US" sz="1800" dirty="0">
                <a:latin typeface="Times New Roman" panose="02020603050405020304" pitchFamily="18" charset="0"/>
                <a:cs typeface="Times New Roman" panose="02020603050405020304" pitchFamily="18" charset="0"/>
              </a:rPr>
              <a:t>Managing anaphoric references (e.g., pronouns like "he," "she") and resolving coreference (identifying when different expressions refer to the same entity) to maintain clarity and coherence.</a:t>
            </a:r>
          </a:p>
          <a:p>
            <a:pPr marL="457200" lvl="1" indent="0" algn="just">
              <a:lnSpc>
                <a:spcPct val="150000"/>
              </a:lnSpc>
              <a:buNone/>
            </a:pPr>
            <a:endParaRPr lang="en-US" sz="1800" dirty="0">
              <a:latin typeface="Times New Roman" panose="02020603050405020304" pitchFamily="18" charset="0"/>
              <a:cs typeface="Times New Roman" panose="02020603050405020304" pitchFamily="18" charset="0"/>
            </a:endParaRPr>
          </a:p>
          <a:p>
            <a:pPr marL="742950" lvl="1" indent="-285750" algn="just">
              <a:lnSpc>
                <a:spcPct val="150000"/>
              </a:lnSpc>
              <a:buFont typeface="+mj-lt"/>
              <a:buAutoNum type="arabicPeriod"/>
            </a:pPr>
            <a:endParaRPr lang="en-US" sz="1800" dirty="0">
              <a:latin typeface="Times New Roman" panose="02020603050405020304" pitchFamily="18" charset="0"/>
              <a:cs typeface="Times New Roman" panose="02020603050405020304" pitchFamily="18" charset="0"/>
            </a:endParaRPr>
          </a:p>
          <a:p>
            <a:pPr algn="just">
              <a:lnSpc>
                <a:spcPct val="150000"/>
              </a:lnSpc>
            </a:pPr>
            <a:br>
              <a:rPr lang="en-US" sz="2400" b="0" i="0" dirty="0">
                <a:solidFill>
                  <a:srgbClr val="D1D5DB"/>
                </a:solidFill>
                <a:effectLst/>
                <a:latin typeface="Söhne"/>
              </a:rPr>
            </a:b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2995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472911" y="38102"/>
            <a:ext cx="7772400" cy="533400"/>
          </a:xfrm>
        </p:spPr>
        <p:txBody>
          <a:bodyPr vert="horz" wrap="square" lIns="91440" tIns="45720" rIns="91440" bIns="45720" anchor="ctr" anchorCtr="0"/>
          <a:lstStyle/>
          <a:p>
            <a:pPr algn="l" eaLnBrk="1" hangingPunct="1">
              <a:buClrTx/>
              <a:buSzTx/>
              <a:buFontTx/>
            </a:pPr>
            <a:r>
              <a:rPr lang="en-IN" b="1" dirty="0">
                <a:solidFill>
                  <a:srgbClr val="273239"/>
                </a:solidFill>
                <a:latin typeface="Times New Roman" panose="02020603050405020304" pitchFamily="18" charset="0"/>
                <a:cs typeface="Times New Roman" panose="02020603050405020304" pitchFamily="18" charset="0"/>
              </a:rPr>
              <a:t>Topics</a:t>
            </a:r>
            <a:endParaRPr b="1" dirty="0">
              <a:solidFill>
                <a:srgbClr val="273239"/>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472910" y="723900"/>
            <a:ext cx="7299489" cy="6095998"/>
          </a:xfrm>
        </p:spPr>
        <p:txBody>
          <a:bodyPr vert="horz" wrap="square" lIns="91440" tIns="45720" rIns="91440" bIns="45720" numCol="1" rtlCol="0" anchor="t" anchorCtr="0" compatLnSpc="1">
            <a:normAutofit fontScale="92500" lnSpcReduction="20000"/>
          </a:bodyPr>
          <a:lstStyle/>
          <a:p>
            <a:pPr marL="457200" marR="0" lvl="0" indent="-457200" algn="just" defTabSz="914400" rtl="0" eaLnBrk="1" fontAlgn="auto" latinLnBrk="0" hangingPunct="1">
              <a:lnSpc>
                <a:spcPct val="170000"/>
              </a:lnSpc>
              <a:spcBef>
                <a:spcPct val="20000"/>
              </a:spcBef>
              <a:spcAft>
                <a:spcPts val="0"/>
              </a:spcAft>
              <a:buClrTx/>
              <a:buSzTx/>
              <a:buFont typeface="Arial" panose="020B0604020202020204" pitchFamily="34" charset="0"/>
              <a:buChar char="•"/>
              <a:defRPr/>
            </a:pPr>
            <a:r>
              <a:rPr lang="en-IN" sz="1800" dirty="0">
                <a:solidFill>
                  <a:schemeClr val="tx1"/>
                </a:solidFill>
                <a:latin typeface="Times New Roman" panose="02020603050405020304" pitchFamily="18" charset="0"/>
                <a:cs typeface="Times New Roman" panose="02020603050405020304" pitchFamily="18" charset="0"/>
              </a:rPr>
              <a:t>Semantic Relations</a:t>
            </a:r>
          </a:p>
          <a:p>
            <a:pPr marL="457200" marR="0" lvl="0" indent="-457200" algn="just" defTabSz="914400" rtl="0" eaLnBrk="1" fontAlgn="auto" latinLnBrk="0" hangingPunct="1">
              <a:lnSpc>
                <a:spcPct val="170000"/>
              </a:lnSpc>
              <a:spcBef>
                <a:spcPct val="20000"/>
              </a:spcBef>
              <a:spcAft>
                <a:spcPts val="0"/>
              </a:spcAft>
              <a:buClrTx/>
              <a:buSzTx/>
              <a:buFont typeface="Arial" panose="020B0604020202020204" pitchFamily="34" charset="0"/>
              <a:buChar char="•"/>
              <a:defRPr/>
            </a:pPr>
            <a:r>
              <a:rPr lang="en-IN" sz="1800" dirty="0">
                <a:solidFill>
                  <a:schemeClr val="tx1"/>
                </a:solidFill>
                <a:latin typeface="Times New Roman" panose="02020603050405020304" pitchFamily="18" charset="0"/>
                <a:cs typeface="Times New Roman" panose="02020603050405020304" pitchFamily="18" charset="0"/>
              </a:rPr>
              <a:t>Semantic Role </a:t>
            </a:r>
            <a:r>
              <a:rPr lang="en-IN" sz="1800" dirty="0" err="1">
                <a:solidFill>
                  <a:schemeClr val="tx1"/>
                </a:solidFill>
                <a:latin typeface="Times New Roman" panose="02020603050405020304" pitchFamily="18" charset="0"/>
                <a:cs typeface="Times New Roman" panose="02020603050405020304" pitchFamily="18" charset="0"/>
              </a:rPr>
              <a:t>Labeling</a:t>
            </a:r>
            <a:endParaRPr lang="en-IN" sz="1800" dirty="0">
              <a:solidFill>
                <a:schemeClr val="tx1"/>
              </a:solidFill>
              <a:latin typeface="Times New Roman" panose="02020603050405020304" pitchFamily="18" charset="0"/>
              <a:cs typeface="Times New Roman" panose="02020603050405020304" pitchFamily="18" charset="0"/>
            </a:endParaRPr>
          </a:p>
          <a:p>
            <a:pPr marL="457200" marR="0" lvl="0" indent="-457200" algn="just" defTabSz="914400" rtl="0" eaLnBrk="1" fontAlgn="auto" latinLnBrk="0" hangingPunct="1">
              <a:lnSpc>
                <a:spcPct val="170000"/>
              </a:lnSpc>
              <a:spcBef>
                <a:spcPct val="20000"/>
              </a:spcBef>
              <a:spcAft>
                <a:spcPts val="0"/>
              </a:spcAft>
              <a:buClrTx/>
              <a:buSzTx/>
              <a:buFont typeface="Arial" panose="020B0604020202020204" pitchFamily="34" charset="0"/>
              <a:buChar char="•"/>
              <a:defRPr/>
            </a:pPr>
            <a:r>
              <a:rPr lang="en-IN" sz="1800" dirty="0">
                <a:solidFill>
                  <a:schemeClr val="tx1"/>
                </a:solidFill>
                <a:latin typeface="Times New Roman" panose="02020603050405020304" pitchFamily="18" charset="0"/>
                <a:cs typeface="Times New Roman" panose="02020603050405020304" pitchFamily="18" charset="0"/>
              </a:rPr>
              <a:t>Semantic Frames</a:t>
            </a:r>
          </a:p>
          <a:p>
            <a:pPr marL="457200" marR="0" lvl="0" indent="-457200" algn="just" defTabSz="914400" rtl="0" eaLnBrk="1" fontAlgn="auto" latinLnBrk="0" hangingPunct="1">
              <a:lnSpc>
                <a:spcPct val="170000"/>
              </a:lnSpc>
              <a:spcBef>
                <a:spcPct val="20000"/>
              </a:spcBef>
              <a:spcAft>
                <a:spcPts val="0"/>
              </a:spcAft>
              <a:buClrTx/>
              <a:buSzTx/>
              <a:buFont typeface="Arial" panose="020B0604020202020204" pitchFamily="34" charset="0"/>
              <a:buChar char="•"/>
              <a:defRPr/>
            </a:pPr>
            <a:r>
              <a:rPr lang="en-IN" sz="1800" dirty="0">
                <a:solidFill>
                  <a:schemeClr val="tx1"/>
                </a:solidFill>
                <a:latin typeface="Times New Roman" panose="02020603050405020304" pitchFamily="18" charset="0"/>
                <a:cs typeface="Times New Roman" panose="02020603050405020304" pitchFamily="18" charset="0"/>
              </a:rPr>
              <a:t>Ontology and Semantics </a:t>
            </a:r>
          </a:p>
          <a:p>
            <a:pPr marL="457200" marR="0" lvl="0" indent="-457200" algn="just" defTabSz="914400" rtl="0" eaLnBrk="1" fontAlgn="auto" latinLnBrk="0" hangingPunct="1">
              <a:lnSpc>
                <a:spcPct val="170000"/>
              </a:lnSpc>
              <a:spcBef>
                <a:spcPct val="20000"/>
              </a:spcBef>
              <a:spcAft>
                <a:spcPts val="0"/>
              </a:spcAft>
              <a:buClrTx/>
              <a:buSzTx/>
              <a:buFont typeface="Arial" panose="020B0604020202020204" pitchFamily="34" charset="0"/>
              <a:buChar char="•"/>
              <a:defRPr/>
            </a:pPr>
            <a:r>
              <a:rPr lang="en-US" sz="1800" dirty="0">
                <a:solidFill>
                  <a:schemeClr val="tx1"/>
                </a:solidFill>
                <a:latin typeface="Times New Roman" panose="02020603050405020304" pitchFamily="18" charset="0"/>
                <a:cs typeface="Times New Roman" panose="02020603050405020304" pitchFamily="18" charset="0"/>
              </a:rPr>
              <a:t>Semantic Network and Knowledge Graph</a:t>
            </a:r>
          </a:p>
          <a:p>
            <a:pPr marL="457200" marR="0" lvl="0" indent="-457200" algn="just" defTabSz="914400" rtl="0" eaLnBrk="1" fontAlgn="auto" latinLnBrk="0" hangingPunct="1">
              <a:lnSpc>
                <a:spcPct val="170000"/>
              </a:lnSpc>
              <a:spcBef>
                <a:spcPct val="20000"/>
              </a:spcBef>
              <a:spcAft>
                <a:spcPts val="0"/>
              </a:spcAft>
              <a:buClrTx/>
              <a:buSzTx/>
              <a:buFont typeface="Arial" panose="020B0604020202020204" pitchFamily="34" charset="0"/>
              <a:buChar char="•"/>
              <a:defRPr/>
            </a:pPr>
            <a:r>
              <a:rPr lang="en-IN" sz="1800" dirty="0">
                <a:solidFill>
                  <a:schemeClr val="tx1"/>
                </a:solidFill>
                <a:latin typeface="Times New Roman" panose="02020603050405020304" pitchFamily="18" charset="0"/>
                <a:cs typeface="Times New Roman" panose="02020603050405020304" pitchFamily="18" charset="0"/>
              </a:rPr>
              <a:t>Intent Detection and Classification</a:t>
            </a:r>
            <a:endParaRPr lang="en-US" sz="1800" dirty="0">
              <a:solidFill>
                <a:schemeClr val="tx1"/>
              </a:solidFill>
              <a:latin typeface="Times New Roman" panose="02020603050405020304" pitchFamily="18" charset="0"/>
              <a:cs typeface="Times New Roman" panose="02020603050405020304" pitchFamily="18" charset="0"/>
            </a:endParaRPr>
          </a:p>
          <a:p>
            <a:pPr marL="457200" marR="0" lvl="0" indent="-457200" algn="just" defTabSz="914400" rtl="0" eaLnBrk="1" fontAlgn="auto" latinLnBrk="0" hangingPunct="1">
              <a:lnSpc>
                <a:spcPct val="170000"/>
              </a:lnSpc>
              <a:spcBef>
                <a:spcPct val="20000"/>
              </a:spcBef>
              <a:spcAft>
                <a:spcPts val="0"/>
              </a:spcAft>
              <a:buClrTx/>
              <a:buSzTx/>
              <a:buFont typeface="Arial" panose="020B0604020202020204" pitchFamily="34" charset="0"/>
              <a:buChar char="•"/>
              <a:defRPr/>
            </a:pPr>
            <a:r>
              <a:rPr lang="en-IN" sz="1800" dirty="0">
                <a:solidFill>
                  <a:schemeClr val="tx1"/>
                </a:solidFill>
                <a:latin typeface="Times New Roman" panose="02020603050405020304" pitchFamily="18" charset="0"/>
                <a:cs typeface="Times New Roman" panose="02020603050405020304" pitchFamily="18" charset="0"/>
              </a:rPr>
              <a:t>Paraphrase Extraction</a:t>
            </a:r>
          </a:p>
          <a:p>
            <a:pPr marL="457200" marR="0" lvl="0" indent="-457200" algn="just" defTabSz="914400" rtl="0" eaLnBrk="1" fontAlgn="auto" latinLnBrk="0" hangingPunct="1">
              <a:lnSpc>
                <a:spcPct val="170000"/>
              </a:lnSpc>
              <a:spcBef>
                <a:spcPct val="20000"/>
              </a:spcBef>
              <a:spcAft>
                <a:spcPts val="0"/>
              </a:spcAft>
              <a:buClrTx/>
              <a:buSzTx/>
              <a:buFont typeface="Arial" panose="020B0604020202020204" pitchFamily="34" charset="0"/>
              <a:buChar char="•"/>
              <a:defRPr/>
            </a:pPr>
            <a:r>
              <a:rPr lang="en-IN" sz="1800" dirty="0">
                <a:solidFill>
                  <a:schemeClr val="tx1"/>
                </a:solidFill>
                <a:latin typeface="Times New Roman" panose="02020603050405020304" pitchFamily="18" charset="0"/>
                <a:cs typeface="Times New Roman" panose="02020603050405020304" pitchFamily="18" charset="0"/>
              </a:rPr>
              <a:t>Discourse</a:t>
            </a:r>
          </a:p>
          <a:p>
            <a:pPr marL="457200" marR="0" lvl="0" indent="-457200" algn="just" defTabSz="914400" rtl="0" eaLnBrk="1" fontAlgn="auto" latinLnBrk="0" hangingPunct="1">
              <a:lnSpc>
                <a:spcPct val="170000"/>
              </a:lnSpc>
              <a:spcBef>
                <a:spcPct val="20000"/>
              </a:spcBef>
              <a:spcAft>
                <a:spcPts val="0"/>
              </a:spcAft>
              <a:buClrTx/>
              <a:buSzTx/>
              <a:buFont typeface="Arial" panose="020B0604020202020204" pitchFamily="34" charset="0"/>
              <a:buChar char="•"/>
              <a:defRPr/>
            </a:pPr>
            <a:r>
              <a:rPr lang="en-IN" sz="1800" dirty="0">
                <a:solidFill>
                  <a:schemeClr val="tx1"/>
                </a:solidFill>
                <a:latin typeface="Times New Roman" panose="02020603050405020304" pitchFamily="18" charset="0"/>
                <a:cs typeface="Times New Roman" panose="02020603050405020304" pitchFamily="18" charset="0"/>
              </a:rPr>
              <a:t>Coreference Resolution</a:t>
            </a:r>
          </a:p>
          <a:p>
            <a:pPr marL="457200" marR="0" lvl="0" indent="-457200" algn="just" defTabSz="914400" rtl="0" eaLnBrk="1" fontAlgn="auto" latinLnBrk="0" hangingPunct="1">
              <a:lnSpc>
                <a:spcPct val="170000"/>
              </a:lnSpc>
              <a:spcBef>
                <a:spcPct val="20000"/>
              </a:spcBef>
              <a:spcAft>
                <a:spcPts val="0"/>
              </a:spcAft>
              <a:buClrTx/>
              <a:buSzTx/>
              <a:buFont typeface="Arial" panose="020B0604020202020204" pitchFamily="34" charset="0"/>
              <a:buChar char="•"/>
              <a:defRPr/>
            </a:pPr>
            <a:r>
              <a:rPr lang="en-IN" sz="1800" dirty="0">
                <a:solidFill>
                  <a:schemeClr val="tx1"/>
                </a:solidFill>
                <a:latin typeface="Times New Roman" panose="02020603050405020304" pitchFamily="18" charset="0"/>
                <a:cs typeface="Times New Roman" panose="02020603050405020304" pitchFamily="18" charset="0"/>
              </a:rPr>
              <a:t>Text Coherence</a:t>
            </a:r>
          </a:p>
          <a:p>
            <a:pPr marL="457200" marR="0" lvl="0" indent="-457200" algn="just" defTabSz="914400" rtl="0" eaLnBrk="1" fontAlgn="auto" latinLnBrk="0" hangingPunct="1">
              <a:lnSpc>
                <a:spcPct val="170000"/>
              </a:lnSpc>
              <a:spcBef>
                <a:spcPct val="20000"/>
              </a:spcBef>
              <a:spcAft>
                <a:spcPts val="0"/>
              </a:spcAft>
              <a:buClrTx/>
              <a:buSzTx/>
              <a:buFont typeface="Arial" panose="020B0604020202020204" pitchFamily="34" charset="0"/>
              <a:buChar char="•"/>
              <a:defRPr/>
            </a:pPr>
            <a:r>
              <a:rPr lang="en-IN" sz="1800" dirty="0">
                <a:solidFill>
                  <a:schemeClr val="tx1"/>
                </a:solidFill>
                <a:latin typeface="Times New Roman" panose="02020603050405020304" pitchFamily="18" charset="0"/>
                <a:cs typeface="Times New Roman" panose="02020603050405020304" pitchFamily="18" charset="0"/>
              </a:rPr>
              <a:t>Discourse Structure</a:t>
            </a:r>
          </a:p>
          <a:p>
            <a:pPr marL="457200" marR="0" lvl="0" indent="-457200" algn="just" defTabSz="914400" rtl="0" eaLnBrk="1" fontAlgn="auto" latinLnBrk="0" hangingPunct="1">
              <a:lnSpc>
                <a:spcPct val="170000"/>
              </a:lnSpc>
              <a:spcBef>
                <a:spcPct val="20000"/>
              </a:spcBef>
              <a:spcAft>
                <a:spcPts val="0"/>
              </a:spcAft>
              <a:buClrTx/>
              <a:buSzTx/>
              <a:buFont typeface="Arial" panose="020B0604020202020204" pitchFamily="34" charset="0"/>
              <a:buChar char="•"/>
              <a:defRPr/>
            </a:pPr>
            <a:r>
              <a:rPr lang="en-IN" sz="1800" dirty="0">
                <a:solidFill>
                  <a:schemeClr val="tx1"/>
                </a:solidFill>
                <a:latin typeface="Times New Roman" panose="02020603050405020304" pitchFamily="18" charset="0"/>
                <a:cs typeface="Times New Roman" panose="02020603050405020304" pitchFamily="18" charset="0"/>
              </a:rPr>
              <a:t>Coherence</a:t>
            </a:r>
          </a:p>
          <a:p>
            <a:pPr marL="457200" marR="0" lvl="0" indent="-457200" algn="just" defTabSz="914400" rtl="0" eaLnBrk="1" fontAlgn="auto" latinLnBrk="0" hangingPunct="1">
              <a:lnSpc>
                <a:spcPct val="170000"/>
              </a:lnSpc>
              <a:spcBef>
                <a:spcPct val="20000"/>
              </a:spcBef>
              <a:spcAft>
                <a:spcPts val="0"/>
              </a:spcAft>
              <a:buClrTx/>
              <a:buSzTx/>
              <a:buFont typeface="Arial" panose="020B0604020202020204" pitchFamily="34" charset="0"/>
              <a:buChar char="•"/>
              <a:defRPr/>
            </a:pPr>
            <a:r>
              <a:rPr lang="en-IN" sz="1800" dirty="0">
                <a:solidFill>
                  <a:schemeClr val="tx1"/>
                </a:solidFill>
                <a:latin typeface="Times New Roman" panose="02020603050405020304" pitchFamily="18" charset="0"/>
                <a:cs typeface="Times New Roman" panose="02020603050405020304" pitchFamily="18" charset="0"/>
              </a:rPr>
              <a:t>Discourse Planning</a:t>
            </a:r>
          </a:p>
          <a:p>
            <a:pPr marL="457200" marR="0" lvl="0" indent="-457200" algn="just" defTabSz="914400" rtl="0" eaLnBrk="1" fontAlgn="auto" latinLnBrk="0" hangingPunct="1">
              <a:lnSpc>
                <a:spcPct val="170000"/>
              </a:lnSpc>
              <a:spcBef>
                <a:spcPct val="20000"/>
              </a:spcBef>
              <a:spcAft>
                <a:spcPts val="0"/>
              </a:spcAft>
              <a:buClrTx/>
              <a:buSzTx/>
              <a:buFont typeface="Arial" panose="020B0604020202020204" pitchFamily="34" charset="0"/>
              <a:buChar char="•"/>
              <a:defRPr/>
            </a:pPr>
            <a:endParaRPr kumimoji="0" lang="en-US" sz="9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522785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533400"/>
            <a:ext cx="8229600" cy="609600"/>
          </a:xfrm>
        </p:spPr>
        <p:txBody>
          <a:bodyPr/>
          <a:lstStyle/>
          <a:p>
            <a:r>
              <a:rPr lang="en-IN" sz="4000" b="1" dirty="0">
                <a:latin typeface="Times New Roman" panose="02020603050405020304" pitchFamily="18" charset="0"/>
                <a:cs typeface="Times New Roman" panose="02020603050405020304" pitchFamily="18" charset="0"/>
              </a:rPr>
              <a:t>Hyponymy </a:t>
            </a:r>
          </a:p>
        </p:txBody>
      </p:sp>
      <p:pic>
        <p:nvPicPr>
          <p:cNvPr id="4" name="Content Placeholder 3">
            <a:extLst>
              <a:ext uri="{FF2B5EF4-FFF2-40B4-BE49-F238E27FC236}">
                <a16:creationId xmlns:a16="http://schemas.microsoft.com/office/drawing/2014/main" id="{A50FF796-E252-B708-2B7A-141F9AD59EA4}"/>
              </a:ext>
            </a:extLst>
          </p:cNvPr>
          <p:cNvPicPr>
            <a:picLocks noGrp="1" noChangeAspect="1"/>
          </p:cNvPicPr>
          <p:nvPr>
            <p:ph idx="1"/>
          </p:nvPr>
        </p:nvPicPr>
        <p:blipFill>
          <a:blip r:embed="rId2"/>
          <a:stretch>
            <a:fillRect/>
          </a:stretch>
        </p:blipFill>
        <p:spPr>
          <a:xfrm>
            <a:off x="1219200" y="2057400"/>
            <a:ext cx="5768840" cy="1188823"/>
          </a:xfrm>
          <a:prstGeom prst="rect">
            <a:avLst/>
          </a:prstGeom>
        </p:spPr>
      </p:pic>
    </p:spTree>
    <p:extLst>
      <p:ext uri="{BB962C8B-B14F-4D97-AF65-F5344CB8AC3E}">
        <p14:creationId xmlns:p14="http://schemas.microsoft.com/office/powerpoint/2010/main" val="27001613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21213"/>
            <a:ext cx="8229600" cy="609600"/>
          </a:xfrm>
        </p:spPr>
        <p:txBody>
          <a:bodyPr/>
          <a:lstStyle/>
          <a:p>
            <a:r>
              <a:rPr lang="en-IN" sz="4000" b="1" dirty="0">
                <a:latin typeface="Times New Roman" panose="02020603050405020304" pitchFamily="18" charset="0"/>
                <a:cs typeface="Times New Roman" panose="02020603050405020304" pitchFamily="18" charset="0"/>
              </a:rPr>
              <a:t>Polysemy</a:t>
            </a:r>
          </a:p>
        </p:txBody>
      </p:sp>
      <p:sp>
        <p:nvSpPr>
          <p:cNvPr id="5" name="Content Placeholder 4">
            <a:extLst>
              <a:ext uri="{FF2B5EF4-FFF2-40B4-BE49-F238E27FC236}">
                <a16:creationId xmlns:a16="http://schemas.microsoft.com/office/drawing/2014/main" id="{F40DC855-5241-F8CC-1C4A-14F1110FA13E}"/>
              </a:ext>
            </a:extLst>
          </p:cNvPr>
          <p:cNvSpPr>
            <a:spLocks noGrp="1"/>
          </p:cNvSpPr>
          <p:nvPr>
            <p:ph idx="1"/>
          </p:nvPr>
        </p:nvSpPr>
        <p:spPr>
          <a:xfrm>
            <a:off x="228600" y="838200"/>
            <a:ext cx="8610600" cy="5287963"/>
          </a:xfrm>
        </p:spPr>
        <p:txBody>
          <a:bodyPr/>
          <a:lstStyle/>
          <a:p>
            <a:pPr algn="just">
              <a:lnSpc>
                <a:spcPct val="150000"/>
              </a:lnSpc>
            </a:pPr>
            <a:r>
              <a:rPr lang="en-US" sz="1800" dirty="0">
                <a:latin typeface="Times New Roman" panose="02020603050405020304" pitchFamily="18" charset="0"/>
                <a:cs typeface="Times New Roman" panose="02020603050405020304" pitchFamily="18" charset="0"/>
              </a:rPr>
              <a:t>Polysemy is a semantic relationship that occurs </a:t>
            </a:r>
            <a:r>
              <a:rPr lang="en-US" sz="1800" b="1" dirty="0">
                <a:latin typeface="Times New Roman" panose="02020603050405020304" pitchFamily="18" charset="0"/>
                <a:cs typeface="Times New Roman" panose="02020603050405020304" pitchFamily="18" charset="0"/>
              </a:rPr>
              <a:t>when a single word has multiple meanings or senses </a:t>
            </a:r>
            <a:r>
              <a:rPr lang="en-US" sz="1800" dirty="0">
                <a:latin typeface="Times New Roman" panose="02020603050405020304" pitchFamily="18" charset="0"/>
                <a:cs typeface="Times New Roman" panose="02020603050405020304" pitchFamily="18" charset="0"/>
              </a:rPr>
              <a:t>that are conceptually and historically related.</a:t>
            </a:r>
          </a:p>
          <a:p>
            <a:pPr algn="just">
              <a:lnSpc>
                <a:spcPct val="150000"/>
              </a:lnSpc>
            </a:pPr>
            <a:r>
              <a:rPr lang="en-US" sz="1800" dirty="0">
                <a:latin typeface="Times New Roman" panose="02020603050405020304" pitchFamily="18" charset="0"/>
                <a:cs typeface="Times New Roman" panose="02020603050405020304" pitchFamily="18" charset="0"/>
              </a:rPr>
              <a:t>These different meanings often share a </a:t>
            </a:r>
            <a:r>
              <a:rPr lang="en-US" sz="1800" b="1" dirty="0">
                <a:latin typeface="Times New Roman" panose="02020603050405020304" pitchFamily="18" charset="0"/>
                <a:cs typeface="Times New Roman" panose="02020603050405020304" pitchFamily="18" charset="0"/>
              </a:rPr>
              <a:t>common thread or origin </a:t>
            </a:r>
            <a:r>
              <a:rPr lang="en-US" sz="1800" dirty="0">
                <a:latin typeface="Times New Roman" panose="02020603050405020304" pitchFamily="18" charset="0"/>
                <a:cs typeface="Times New Roman" panose="02020603050405020304" pitchFamily="18" charset="0"/>
              </a:rPr>
              <a:t>but have evolved into distinct but related senses over time.</a:t>
            </a:r>
          </a:p>
          <a:p>
            <a:pPr algn="just">
              <a:lnSpc>
                <a:spcPct val="150000"/>
              </a:lnSpc>
            </a:pPr>
            <a:r>
              <a:rPr lang="en-US" sz="1800" dirty="0">
                <a:latin typeface="Times New Roman" panose="02020603050405020304" pitchFamily="18" charset="0"/>
                <a:cs typeface="Times New Roman" panose="02020603050405020304" pitchFamily="18" charset="0"/>
              </a:rPr>
              <a:t>"Foot" can mean both a part of the body and the lower part of something (like the base of a mountain). These meanings are conceptually related because they both involve a lower portion or support.</a:t>
            </a:r>
          </a:p>
          <a:p>
            <a:pPr algn="just">
              <a:lnSpc>
                <a:spcPct val="150000"/>
              </a:lnSpc>
            </a:pPr>
            <a:r>
              <a:rPr lang="en-US" sz="1800" dirty="0">
                <a:latin typeface="Times New Roman" panose="02020603050405020304" pitchFamily="18" charset="0"/>
                <a:cs typeface="Times New Roman" panose="02020603050405020304" pitchFamily="18" charset="0"/>
              </a:rPr>
              <a:t>"Plain" can refer to something being clear (e.g., plain water), unadorned (e.g., plain dress), or obvious (e.g., plain fact). These meanings are conceptually related in the sense of simplicity or clarity.</a:t>
            </a:r>
          </a:p>
          <a:p>
            <a:pPr algn="just">
              <a:lnSpc>
                <a:spcPct val="150000"/>
              </a:lnSpc>
            </a:pPr>
            <a:r>
              <a:rPr lang="en-US" sz="1800" dirty="0">
                <a:latin typeface="Times New Roman" panose="02020603050405020304" pitchFamily="18" charset="0"/>
                <a:cs typeface="Times New Roman" panose="02020603050405020304" pitchFamily="18" charset="0"/>
              </a:rPr>
              <a:t>"Nice" can mean pleasant, kind, or friendly. These meanings are conceptually related in the sense of positive social interactions or qualities</a:t>
            </a:r>
          </a:p>
          <a:p>
            <a:pPr algn="just">
              <a:lnSpc>
                <a:spcPct val="150000"/>
              </a:lnSpc>
            </a:pP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98782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211318" y="304800"/>
            <a:ext cx="8780282" cy="609600"/>
          </a:xfrm>
        </p:spPr>
        <p:txBody>
          <a:bodyPr/>
          <a:lstStyle/>
          <a:p>
            <a:r>
              <a:rPr lang="en-US" sz="3200" b="1" dirty="0">
                <a:latin typeface="Times New Roman" panose="02020603050405020304" pitchFamily="18" charset="0"/>
                <a:cs typeface="Times New Roman" panose="02020603050405020304" pitchFamily="18" charset="0"/>
              </a:rPr>
              <a:t>Semantic Relationships at Phrase/Sentence Level</a:t>
            </a:r>
            <a:endParaRPr lang="en-IN" sz="3200" b="1"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0DC855-5241-F8CC-1C4A-14F1110FA13E}"/>
              </a:ext>
            </a:extLst>
          </p:cNvPr>
          <p:cNvSpPr>
            <a:spLocks noGrp="1"/>
          </p:cNvSpPr>
          <p:nvPr>
            <p:ph idx="1"/>
          </p:nvPr>
        </p:nvSpPr>
        <p:spPr>
          <a:xfrm>
            <a:off x="211318" y="990600"/>
            <a:ext cx="8611385" cy="5287963"/>
          </a:xfrm>
        </p:spPr>
        <p:txBody>
          <a:bodyPr/>
          <a:lstStyle/>
          <a:p>
            <a:pPr algn="just">
              <a:lnSpc>
                <a:spcPct val="200000"/>
              </a:lnSpc>
            </a:pPr>
            <a:r>
              <a:rPr lang="en-US" sz="2000" dirty="0">
                <a:latin typeface="Times New Roman" panose="02020603050405020304" pitchFamily="18" charset="0"/>
                <a:cs typeface="Times New Roman" panose="02020603050405020304" pitchFamily="18" charset="0"/>
              </a:rPr>
              <a:t>A paraphrase is a restatement or rewording of a text or statement, often with the goal of </a:t>
            </a:r>
            <a:r>
              <a:rPr lang="en-US" sz="2000" b="1" dirty="0">
                <a:latin typeface="Times New Roman" panose="02020603050405020304" pitchFamily="18" charset="0"/>
                <a:cs typeface="Times New Roman" panose="02020603050405020304" pitchFamily="18" charset="0"/>
              </a:rPr>
              <a:t>conveying the original message </a:t>
            </a:r>
            <a:r>
              <a:rPr lang="en-US" sz="2000" dirty="0">
                <a:latin typeface="Times New Roman" panose="02020603050405020304" pitchFamily="18" charset="0"/>
                <a:cs typeface="Times New Roman" panose="02020603050405020304" pitchFamily="18" charset="0"/>
              </a:rPr>
              <a:t>or idea in different words or language while preserving its meaning. </a:t>
            </a:r>
          </a:p>
          <a:p>
            <a:pPr algn="just">
              <a:lnSpc>
                <a:spcPct val="200000"/>
              </a:lnSpc>
            </a:pPr>
            <a:r>
              <a:rPr lang="en-US" sz="2000" dirty="0">
                <a:latin typeface="Times New Roman" panose="02020603050405020304" pitchFamily="18" charset="0"/>
                <a:cs typeface="Times New Roman" panose="02020603050405020304" pitchFamily="18" charset="0"/>
              </a:rPr>
              <a:t>Paraphrase involves a relation of semantic equivalence between syntactically different phrases or sentences.</a:t>
            </a:r>
          </a:p>
          <a:p>
            <a:pPr algn="l"/>
            <a:r>
              <a:rPr lang="en-US" sz="2000" dirty="0">
                <a:latin typeface="Times New Roman" panose="02020603050405020304" pitchFamily="18" charset="0"/>
                <a:cs typeface="Times New Roman" panose="02020603050405020304" pitchFamily="18" charset="0"/>
              </a:rPr>
              <a:t>For instance:</a:t>
            </a:r>
          </a:p>
          <a:p>
            <a:pPr algn="l">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Original Sentence 1: "John wrote a letter to Mary."</a:t>
            </a:r>
          </a:p>
          <a:p>
            <a:pPr algn="l">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Original Sentence 2: "A dog bit John."</a:t>
            </a:r>
          </a:p>
          <a:p>
            <a:pPr algn="l"/>
            <a:r>
              <a:rPr lang="en-US" sz="2000" dirty="0">
                <a:latin typeface="Times New Roman" panose="02020603050405020304" pitchFamily="18" charset="0"/>
                <a:cs typeface="Times New Roman" panose="02020603050405020304" pitchFamily="18" charset="0"/>
              </a:rPr>
              <a:t>Paraphrased Sentence 1: "John wrote Mary a letter." </a:t>
            </a:r>
          </a:p>
          <a:p>
            <a:pPr algn="l"/>
            <a:r>
              <a:rPr lang="en-US" sz="2000" dirty="0">
                <a:latin typeface="Times New Roman" panose="02020603050405020304" pitchFamily="18" charset="0"/>
                <a:cs typeface="Times New Roman" panose="02020603050405020304" pitchFamily="18" charset="0"/>
              </a:rPr>
              <a:t>Paraphrased Sentence 2: "John was bitten by a dog."</a:t>
            </a:r>
          </a:p>
        </p:txBody>
      </p:sp>
    </p:spTree>
    <p:extLst>
      <p:ext uri="{BB962C8B-B14F-4D97-AF65-F5344CB8AC3E}">
        <p14:creationId xmlns:p14="http://schemas.microsoft.com/office/powerpoint/2010/main" val="9624164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228600"/>
            <a:ext cx="8229600" cy="609600"/>
          </a:xfrm>
        </p:spPr>
        <p:txBody>
          <a:bodyPr/>
          <a:lstStyle/>
          <a:p>
            <a:r>
              <a:rPr lang="en-US" sz="3200" b="1" dirty="0">
                <a:latin typeface="Times New Roman" panose="02020603050405020304" pitchFamily="18" charset="0"/>
                <a:cs typeface="Times New Roman" panose="02020603050405020304" pitchFamily="18" charset="0"/>
              </a:rPr>
              <a:t>Semantic Relationships at Phrase or Sentence Level</a:t>
            </a:r>
            <a:endParaRPr lang="en-IN" sz="3200" b="1"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0DC855-5241-F8CC-1C4A-14F1110FA13E}"/>
              </a:ext>
            </a:extLst>
          </p:cNvPr>
          <p:cNvSpPr>
            <a:spLocks noGrp="1"/>
          </p:cNvSpPr>
          <p:nvPr>
            <p:ph idx="1"/>
          </p:nvPr>
        </p:nvSpPr>
        <p:spPr>
          <a:xfrm>
            <a:off x="152400" y="990600"/>
            <a:ext cx="8724900" cy="5287963"/>
          </a:xfrm>
        </p:spPr>
        <p:txBody>
          <a:bodyPr/>
          <a:lstStyle/>
          <a:p>
            <a:pPr algn="just">
              <a:lnSpc>
                <a:spcPct val="200000"/>
              </a:lnSpc>
            </a:pPr>
            <a:r>
              <a:rPr lang="en-US" sz="2000" dirty="0">
                <a:latin typeface="Times New Roman" panose="02020603050405020304" pitchFamily="18" charset="0"/>
                <a:cs typeface="Times New Roman" panose="02020603050405020304" pitchFamily="18" charset="0"/>
              </a:rPr>
              <a:t>Like synonymy, paraphrase is never perfect; </a:t>
            </a:r>
            <a:r>
              <a:rPr lang="en-US" sz="2000" b="1" dirty="0">
                <a:latin typeface="Times New Roman" panose="02020603050405020304" pitchFamily="18" charset="0"/>
                <a:cs typeface="Times New Roman" panose="02020603050405020304" pitchFamily="18" charset="0"/>
              </a:rPr>
              <a:t>there are always differences in emphasis or focus</a:t>
            </a:r>
            <a:r>
              <a:rPr lang="en-US" sz="2000" dirty="0">
                <a:latin typeface="Times New Roman" panose="02020603050405020304" pitchFamily="18" charset="0"/>
                <a:cs typeface="Times New Roman" panose="02020603050405020304" pitchFamily="18" charset="0"/>
              </a:rPr>
              <a:t>. There are two kinds of paraphrase:</a:t>
            </a:r>
          </a:p>
          <a:p>
            <a:pPr lvl="1" algn="just">
              <a:lnSpc>
                <a:spcPct val="200000"/>
              </a:lnSpc>
            </a:pPr>
            <a:r>
              <a:rPr lang="en-US" sz="1800" b="1" dirty="0">
                <a:latin typeface="Times New Roman" panose="02020603050405020304" pitchFamily="18" charset="0"/>
                <a:cs typeface="Times New Roman" panose="02020603050405020304" pitchFamily="18" charset="0"/>
              </a:rPr>
              <a:t>1</a:t>
            </a: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Lexical paraphrase</a:t>
            </a:r>
            <a:r>
              <a:rPr lang="en-US" sz="1800" dirty="0">
                <a:latin typeface="Times New Roman" panose="02020603050405020304" pitchFamily="18" charset="0"/>
                <a:cs typeface="Times New Roman" panose="02020603050405020304" pitchFamily="18" charset="0"/>
              </a:rPr>
              <a:t>. It is the use of a </a:t>
            </a:r>
            <a:r>
              <a:rPr lang="en-US" sz="1800" b="1" dirty="0">
                <a:latin typeface="Times New Roman" panose="02020603050405020304" pitchFamily="18" charset="0"/>
                <a:cs typeface="Times New Roman" panose="02020603050405020304" pitchFamily="18" charset="0"/>
              </a:rPr>
              <a:t>semantically equivalent term </a:t>
            </a:r>
            <a:r>
              <a:rPr lang="en-US" sz="1800" dirty="0">
                <a:latin typeface="Times New Roman" panose="02020603050405020304" pitchFamily="18" charset="0"/>
                <a:cs typeface="Times New Roman" panose="02020603050405020304" pitchFamily="18" charset="0"/>
              </a:rPr>
              <a:t>in place of another in a given context. This is also known as synonymy. </a:t>
            </a:r>
          </a:p>
          <a:p>
            <a:pPr lvl="1" algn="just">
              <a:lnSpc>
                <a:spcPct val="200000"/>
              </a:lnSpc>
            </a:pPr>
            <a:r>
              <a:rPr lang="en-US" sz="1600" b="1" dirty="0">
                <a:latin typeface="Times New Roman" panose="02020603050405020304" pitchFamily="18" charset="0"/>
                <a:cs typeface="Times New Roman" panose="02020603050405020304" pitchFamily="18" charset="0"/>
              </a:rPr>
              <a:t>E.g., John is happy. = John is cheerful; She is a talented musician = She is a skilled instrumentalist</a:t>
            </a:r>
          </a:p>
          <a:p>
            <a:pPr lvl="1" algn="just">
              <a:lnSpc>
                <a:spcPct val="200000"/>
              </a:lnSpc>
            </a:pPr>
            <a:r>
              <a:rPr lang="en-US" sz="1800" b="1" dirty="0">
                <a:latin typeface="Times New Roman" panose="02020603050405020304" pitchFamily="18" charset="0"/>
                <a:cs typeface="Times New Roman" panose="02020603050405020304" pitchFamily="18" charset="0"/>
              </a:rPr>
              <a:t>2. Structural paraphrase. </a:t>
            </a:r>
            <a:r>
              <a:rPr lang="en-US" sz="1800" dirty="0">
                <a:latin typeface="Times New Roman" panose="02020603050405020304" pitchFamily="18" charset="0"/>
                <a:cs typeface="Times New Roman" panose="02020603050405020304" pitchFamily="18" charset="0"/>
              </a:rPr>
              <a:t>It is the use of a </a:t>
            </a:r>
            <a:r>
              <a:rPr lang="en-US" sz="1800" b="1" dirty="0">
                <a:latin typeface="Times New Roman" panose="02020603050405020304" pitchFamily="18" charset="0"/>
                <a:cs typeface="Times New Roman" panose="02020603050405020304" pitchFamily="18" charset="0"/>
              </a:rPr>
              <a:t>phrase or sentence</a:t>
            </a:r>
            <a:r>
              <a:rPr lang="en-US" sz="1800" dirty="0">
                <a:latin typeface="Times New Roman" panose="02020603050405020304" pitchFamily="18" charset="0"/>
                <a:cs typeface="Times New Roman" panose="02020603050405020304" pitchFamily="18" charset="0"/>
              </a:rPr>
              <a:t> in place of another phrase or sentence semantically equivalent to it, although they have different </a:t>
            </a:r>
            <a:r>
              <a:rPr lang="en-US" sz="1800" b="1" dirty="0">
                <a:latin typeface="Times New Roman" panose="02020603050405020304" pitchFamily="18" charset="0"/>
                <a:cs typeface="Times New Roman" panose="02020603050405020304" pitchFamily="18" charset="0"/>
              </a:rPr>
              <a:t>syntactic structure. E.g., John showed the pictures to me. John showed me the pictures.</a:t>
            </a:r>
          </a:p>
        </p:txBody>
      </p:sp>
    </p:spTree>
    <p:extLst>
      <p:ext uri="{BB962C8B-B14F-4D97-AF65-F5344CB8AC3E}">
        <p14:creationId xmlns:p14="http://schemas.microsoft.com/office/powerpoint/2010/main" val="33222613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838200" y="2693987"/>
            <a:ext cx="7772400" cy="1470025"/>
          </a:xfrm>
        </p:spPr>
        <p:txBody>
          <a:bodyPr vert="horz" wrap="square" lIns="91440" tIns="45720" rIns="91440" bIns="45720" anchor="ctr" anchorCtr="0"/>
          <a:lstStyle/>
          <a:p>
            <a:pPr eaLnBrk="1" hangingPunct="1"/>
            <a:r>
              <a:rPr lang="en-IN" b="1" dirty="0">
                <a:latin typeface="Times New Roman" panose="02020603050405020304" pitchFamily="18" charset="0"/>
                <a:cs typeface="Times New Roman" panose="02020603050405020304" pitchFamily="18" charset="0"/>
              </a:rPr>
              <a:t>Semantic Role </a:t>
            </a:r>
            <a:r>
              <a:rPr lang="en-IN" b="1" dirty="0" err="1">
                <a:latin typeface="Times New Roman" panose="02020603050405020304" pitchFamily="18" charset="0"/>
                <a:cs typeface="Times New Roman" panose="02020603050405020304" pitchFamily="18" charset="0"/>
              </a:rPr>
              <a:t>Labeling</a:t>
            </a:r>
            <a:endParaRPr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1963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00050" y="0"/>
            <a:ext cx="8229600" cy="609600"/>
          </a:xfrm>
        </p:spPr>
        <p:txBody>
          <a:bodyPr/>
          <a:lstStyle/>
          <a:p>
            <a:r>
              <a:rPr lang="en-US" sz="3200" b="1" dirty="0">
                <a:latin typeface="Times New Roman" panose="02020603050405020304" pitchFamily="18" charset="0"/>
                <a:cs typeface="Times New Roman" panose="02020603050405020304" pitchFamily="18" charset="0"/>
              </a:rPr>
              <a:t>Semantic Role Labeling</a:t>
            </a:r>
            <a:endParaRPr lang="en-IN" sz="3200" b="1"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0DC855-5241-F8CC-1C4A-14F1110FA13E}"/>
              </a:ext>
            </a:extLst>
          </p:cNvPr>
          <p:cNvSpPr>
            <a:spLocks noGrp="1"/>
          </p:cNvSpPr>
          <p:nvPr>
            <p:ph idx="1"/>
          </p:nvPr>
        </p:nvSpPr>
        <p:spPr>
          <a:xfrm>
            <a:off x="152400" y="685800"/>
            <a:ext cx="8782050" cy="5287963"/>
          </a:xfrm>
        </p:spPr>
        <p:txBody>
          <a:bodyPr/>
          <a:lstStyle/>
          <a:p>
            <a:pPr algn="just">
              <a:lnSpc>
                <a:spcPct val="200000"/>
              </a:lnSpc>
            </a:pPr>
            <a:r>
              <a:rPr lang="en-US" sz="2000" dirty="0">
                <a:latin typeface="Times New Roman" panose="02020603050405020304" pitchFamily="18" charset="0"/>
                <a:cs typeface="Times New Roman" panose="02020603050405020304" pitchFamily="18" charset="0"/>
              </a:rPr>
              <a:t>Semantic Role Labeling (SRL) is an essential natural language processing task where the objective is to </a:t>
            </a:r>
            <a:r>
              <a:rPr lang="en-US" sz="2000" b="1" dirty="0">
                <a:latin typeface="Times New Roman" panose="02020603050405020304" pitchFamily="18" charset="0"/>
                <a:cs typeface="Times New Roman" panose="02020603050405020304" pitchFamily="18" charset="0"/>
              </a:rPr>
              <a:t>identify the semantic roles or arguments linked to a predicate, typically a verb, </a:t>
            </a:r>
            <a:r>
              <a:rPr lang="en-US" sz="2000" dirty="0">
                <a:latin typeface="Times New Roman" panose="02020603050405020304" pitchFamily="18" charset="0"/>
                <a:cs typeface="Times New Roman" panose="02020603050405020304" pitchFamily="18" charset="0"/>
              </a:rPr>
              <a:t>within a sentence.</a:t>
            </a:r>
          </a:p>
          <a:p>
            <a:pPr algn="just">
              <a:lnSpc>
                <a:spcPct val="200000"/>
              </a:lnSpc>
            </a:pPr>
            <a:r>
              <a:rPr lang="en-US" sz="2000" dirty="0">
                <a:latin typeface="Times New Roman" panose="02020603050405020304" pitchFamily="18" charset="0"/>
                <a:cs typeface="Times New Roman" panose="02020603050405020304" pitchFamily="18" charset="0"/>
              </a:rPr>
              <a:t>The goal of SRL is to provide a more structured representation of the meaning of a sentence by labeling the constituents of the sentence with their semantic roles, such as agent, patient, or instrument.</a:t>
            </a:r>
          </a:p>
          <a:p>
            <a:pPr algn="just">
              <a:lnSpc>
                <a:spcPct val="200000"/>
              </a:lnSpc>
            </a:pPr>
            <a:r>
              <a:rPr lang="en-US" sz="2000" dirty="0">
                <a:latin typeface="Times New Roman" panose="02020603050405020304" pitchFamily="18" charset="0"/>
                <a:cs typeface="Times New Roman" panose="02020603050405020304" pitchFamily="18" charset="0"/>
              </a:rPr>
              <a:t>This process enhances the understanding of </a:t>
            </a:r>
            <a:r>
              <a:rPr lang="en-US" sz="2000" b="1" dirty="0">
                <a:latin typeface="Times New Roman" panose="02020603050405020304" pitchFamily="18" charset="0"/>
                <a:cs typeface="Times New Roman" panose="02020603050405020304" pitchFamily="18" charset="0"/>
              </a:rPr>
              <a:t>how different elements in a sentence relate to one another</a:t>
            </a:r>
            <a:r>
              <a:rPr lang="en-US" sz="2000" dirty="0">
                <a:latin typeface="Times New Roman" panose="02020603050405020304" pitchFamily="18" charset="0"/>
                <a:cs typeface="Times New Roman" panose="02020603050405020304" pitchFamily="18" charset="0"/>
              </a:rPr>
              <a:t>, enabling computers to better grasp the meaning of natural language </a:t>
            </a:r>
            <a:r>
              <a:rPr lang="en-US" sz="2000" dirty="0" err="1">
                <a:latin typeface="Times New Roman" panose="02020603050405020304" pitchFamily="18" charset="0"/>
                <a:cs typeface="Times New Roman" panose="02020603050405020304" pitchFamily="18" charset="0"/>
              </a:rPr>
              <a:t>text.</a:t>
            </a:r>
            <a:r>
              <a:rPr lang="en-US" sz="2000" dirty="0" err="1">
                <a:latin typeface="Times New Roman" panose="02020603050405020304" pitchFamily="18" charset="0"/>
                <a:cs typeface="Times New Roman" panose="02020603050405020304" pitchFamily="18" charset="0"/>
                <a:hlinkClick r:id="rId2"/>
              </a:rPr>
              <a:t>https</a:t>
            </a:r>
            <a:r>
              <a:rPr lang="en-US" sz="2000" dirty="0">
                <a:latin typeface="Times New Roman" panose="02020603050405020304" pitchFamily="18" charset="0"/>
                <a:cs typeface="Times New Roman" panose="02020603050405020304" pitchFamily="18" charset="0"/>
                <a:hlinkClick r:id="rId2"/>
              </a:rPr>
              <a:t>://demo.allennlp.org/semantic-role-labeling</a:t>
            </a:r>
            <a:endParaRPr lang="en-US" sz="2000" dirty="0">
              <a:latin typeface="Times New Roman" panose="02020603050405020304" pitchFamily="18" charset="0"/>
              <a:cs typeface="Times New Roman" panose="02020603050405020304" pitchFamily="18" charset="0"/>
            </a:endParaRPr>
          </a:p>
          <a:p>
            <a:pPr marL="0" indent="0" algn="just">
              <a:lnSpc>
                <a:spcPct val="200000"/>
              </a:lnSpc>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85544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00050" y="0"/>
            <a:ext cx="8229600" cy="609600"/>
          </a:xfrm>
        </p:spPr>
        <p:txBody>
          <a:bodyPr/>
          <a:lstStyle/>
          <a:p>
            <a:r>
              <a:rPr lang="en-US" sz="3200" b="1" dirty="0">
                <a:latin typeface="Times New Roman" panose="02020603050405020304" pitchFamily="18" charset="0"/>
                <a:cs typeface="Times New Roman" panose="02020603050405020304" pitchFamily="18" charset="0"/>
              </a:rPr>
              <a:t>Semantic Role Labeling</a:t>
            </a:r>
            <a:endParaRPr lang="en-IN" sz="3200" b="1"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0DC855-5241-F8CC-1C4A-14F1110FA13E}"/>
              </a:ext>
            </a:extLst>
          </p:cNvPr>
          <p:cNvSpPr>
            <a:spLocks noGrp="1"/>
          </p:cNvSpPr>
          <p:nvPr>
            <p:ph idx="1"/>
          </p:nvPr>
        </p:nvSpPr>
        <p:spPr>
          <a:xfrm>
            <a:off x="152400" y="685800"/>
            <a:ext cx="8782050" cy="5287963"/>
          </a:xfrm>
        </p:spPr>
        <p:txBody>
          <a:bodyPr/>
          <a:lstStyle/>
          <a:p>
            <a:pPr algn="just">
              <a:lnSpc>
                <a:spcPct val="150000"/>
              </a:lnSpc>
            </a:pPr>
            <a:r>
              <a:rPr lang="en-US" sz="1800" dirty="0">
                <a:latin typeface="Times New Roman" panose="02020603050405020304" pitchFamily="18" charset="0"/>
                <a:cs typeface="Times New Roman" panose="02020603050405020304" pitchFamily="18" charset="0"/>
              </a:rPr>
              <a:t>In linguistics, a semantic predicate, also known as the </a:t>
            </a:r>
            <a:r>
              <a:rPr lang="en-US" sz="1800" b="1" dirty="0">
                <a:latin typeface="Times New Roman" panose="02020603050405020304" pitchFamily="18" charset="0"/>
                <a:cs typeface="Times New Roman" panose="02020603050405020304" pitchFamily="18" charset="0"/>
              </a:rPr>
              <a:t>main verb</a:t>
            </a:r>
            <a:r>
              <a:rPr lang="en-US" sz="1800" dirty="0">
                <a:latin typeface="Times New Roman" panose="02020603050405020304" pitchFamily="18" charset="0"/>
                <a:cs typeface="Times New Roman" panose="02020603050405020304" pitchFamily="18" charset="0"/>
              </a:rPr>
              <a:t>, is a word or phrase that expresses the </a:t>
            </a:r>
            <a:r>
              <a:rPr lang="en-US" sz="1800" b="1" dirty="0">
                <a:latin typeface="Times New Roman" panose="02020603050405020304" pitchFamily="18" charset="0"/>
                <a:cs typeface="Times New Roman" panose="02020603050405020304" pitchFamily="18" charset="0"/>
              </a:rPr>
              <a:t>main action, state, or occurrence in a sentence</a:t>
            </a:r>
            <a:r>
              <a:rPr lang="en-US" sz="1800" dirty="0">
                <a:latin typeface="Times New Roman" panose="02020603050405020304" pitchFamily="18" charset="0"/>
                <a:cs typeface="Times New Roman" panose="02020603050405020304" pitchFamily="18" charset="0"/>
              </a:rPr>
              <a:t>.</a:t>
            </a:r>
          </a:p>
          <a:p>
            <a:pPr algn="just">
              <a:lnSpc>
                <a:spcPct val="150000"/>
              </a:lnSpc>
            </a:pPr>
            <a:r>
              <a:rPr lang="en-US" sz="1800" dirty="0">
                <a:latin typeface="Times New Roman" panose="02020603050405020304" pitchFamily="18" charset="0"/>
                <a:cs typeface="Times New Roman" panose="02020603050405020304" pitchFamily="18" charset="0"/>
              </a:rPr>
              <a:t> For this to be analyzed by computer software, we use semantic role labeling (SRL), also known </a:t>
            </a:r>
            <a:r>
              <a:rPr lang="en-US" sz="1800" b="1" dirty="0">
                <a:latin typeface="Times New Roman" panose="02020603050405020304" pitchFamily="18" charset="0"/>
                <a:cs typeface="Times New Roman" panose="02020603050405020304" pitchFamily="18" charset="0"/>
              </a:rPr>
              <a:t>as thematic role labeling</a:t>
            </a:r>
            <a:r>
              <a:rPr lang="en-US" sz="1800" dirty="0">
                <a:latin typeface="Times New Roman" panose="02020603050405020304" pitchFamily="18" charset="0"/>
                <a:cs typeface="Times New Roman" panose="02020603050405020304" pitchFamily="18" charset="0"/>
              </a:rPr>
              <a:t>.</a:t>
            </a:r>
          </a:p>
          <a:p>
            <a:pPr algn="just">
              <a:lnSpc>
                <a:spcPct val="150000"/>
              </a:lnSpc>
            </a:pPr>
            <a:r>
              <a:rPr lang="en-US" sz="1800" dirty="0">
                <a:latin typeface="Times New Roman" panose="02020603050405020304" pitchFamily="18" charset="0"/>
                <a:cs typeface="Times New Roman" panose="02020603050405020304" pitchFamily="18" charset="0"/>
              </a:rPr>
              <a:t>SRL is an NLP task that involves </a:t>
            </a:r>
            <a:r>
              <a:rPr lang="en-US" sz="1800" b="1" dirty="0">
                <a:latin typeface="Times New Roman" panose="02020603050405020304" pitchFamily="18" charset="0"/>
                <a:cs typeface="Times New Roman" panose="02020603050405020304" pitchFamily="18" charset="0"/>
              </a:rPr>
              <a:t>assigning semantic roles to words or phrases </a:t>
            </a:r>
            <a:r>
              <a:rPr lang="en-US" sz="1800" dirty="0">
                <a:latin typeface="Times New Roman" panose="02020603050405020304" pitchFamily="18" charset="0"/>
                <a:cs typeface="Times New Roman" panose="02020603050405020304" pitchFamily="18" charset="0"/>
              </a:rPr>
              <a:t>in a sentence and capturing their relationships to the main predicate.</a:t>
            </a:r>
          </a:p>
          <a:p>
            <a:pPr algn="just">
              <a:lnSpc>
                <a:spcPct val="150000"/>
              </a:lnSpc>
            </a:pPr>
            <a:r>
              <a:rPr lang="en-US" sz="1800" dirty="0">
                <a:latin typeface="Times New Roman" panose="02020603050405020304" pitchFamily="18" charset="0"/>
                <a:cs typeface="Times New Roman" panose="02020603050405020304" pitchFamily="18" charset="0"/>
              </a:rPr>
              <a:t>The goal of SRL is to understand the underlying meaning and roles played by different entities, such as agents, patients, and locations, in expressing an action or event through a sentence. SRL plays a crucial role in revealing the </a:t>
            </a:r>
            <a:r>
              <a:rPr lang="en-US" sz="1800" b="1" dirty="0">
                <a:latin typeface="Times New Roman" panose="02020603050405020304" pitchFamily="18" charset="0"/>
                <a:cs typeface="Times New Roman" panose="02020603050405020304" pitchFamily="18" charset="0"/>
              </a:rPr>
              <a:t>underlying structure of a sentence</a:t>
            </a:r>
            <a:r>
              <a:rPr lang="en-US" sz="1800" dirty="0">
                <a:latin typeface="Times New Roman" panose="02020603050405020304" pitchFamily="18" charset="0"/>
                <a:cs typeface="Times New Roman" panose="02020603050405020304" pitchFamily="18" charset="0"/>
              </a:rPr>
              <a:t>, enabling more profound </a:t>
            </a:r>
            <a:r>
              <a:rPr lang="en-US" sz="1800" b="1" dirty="0">
                <a:latin typeface="Times New Roman" panose="02020603050405020304" pitchFamily="18" charset="0"/>
                <a:cs typeface="Times New Roman" panose="02020603050405020304" pitchFamily="18" charset="0"/>
              </a:rPr>
              <a:t>analysis and comprehension of the text.</a:t>
            </a:r>
          </a:p>
          <a:p>
            <a:pPr algn="just">
              <a:lnSpc>
                <a:spcPct val="150000"/>
              </a:lnSpc>
            </a:pPr>
            <a:r>
              <a:rPr lang="en-US" sz="1800" dirty="0">
                <a:latin typeface="Times New Roman" panose="02020603050405020304" pitchFamily="18" charset="0"/>
                <a:cs typeface="Times New Roman" panose="02020603050405020304" pitchFamily="18" charset="0"/>
              </a:rPr>
              <a:t>Its applications contribute to various NLP tasks by uncovering the semantic relationships within sentences. SRL can be divided into four subtasks, each serving a specific purpose in the overall process</a:t>
            </a:r>
          </a:p>
          <a:p>
            <a:pPr algn="just">
              <a:lnSpc>
                <a:spcPct val="150000"/>
              </a:lnSpc>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0406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00050" y="0"/>
            <a:ext cx="8229600" cy="609600"/>
          </a:xfrm>
        </p:spPr>
        <p:txBody>
          <a:bodyPr/>
          <a:lstStyle/>
          <a:p>
            <a:r>
              <a:rPr lang="en-US" sz="3200" b="1" dirty="0">
                <a:latin typeface="Times New Roman" panose="02020603050405020304" pitchFamily="18" charset="0"/>
                <a:cs typeface="Times New Roman" panose="02020603050405020304" pitchFamily="18" charset="0"/>
              </a:rPr>
              <a:t>Why is Semantic Role Labeling important?</a:t>
            </a:r>
            <a:r>
              <a:rPr lang="en-US" sz="3200" b="1" dirty="0">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a:t>
            </a:r>
            <a:endParaRPr lang="en-US" sz="3200" b="1"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0DC855-5241-F8CC-1C4A-14F1110FA13E}"/>
              </a:ext>
            </a:extLst>
          </p:cNvPr>
          <p:cNvSpPr>
            <a:spLocks noGrp="1"/>
          </p:cNvSpPr>
          <p:nvPr>
            <p:ph idx="1"/>
          </p:nvPr>
        </p:nvSpPr>
        <p:spPr>
          <a:xfrm>
            <a:off x="152400" y="685800"/>
            <a:ext cx="8782050" cy="5287963"/>
          </a:xfrm>
        </p:spPr>
        <p:txBody>
          <a:bodyPr/>
          <a:lstStyle/>
          <a:p>
            <a:pPr algn="just">
              <a:lnSpc>
                <a:spcPct val="200000"/>
              </a:lnSpc>
            </a:pPr>
            <a:r>
              <a:rPr lang="en-US" sz="1800" dirty="0">
                <a:latin typeface="Times New Roman" panose="02020603050405020304" pitchFamily="18" charset="0"/>
                <a:cs typeface="Times New Roman" panose="02020603050405020304" pitchFamily="18" charset="0"/>
              </a:rPr>
              <a:t>Semantic Role Labeling is important because it helps AI systems understand the relationships between different entities and actions in a sentence</a:t>
            </a:r>
            <a:r>
              <a:rPr lang="en-US" sz="1800" b="1" dirty="0">
                <a:latin typeface="Times New Roman" panose="02020603050405020304" pitchFamily="18" charset="0"/>
                <a:cs typeface="Times New Roman" panose="02020603050405020304" pitchFamily="18" charset="0"/>
              </a:rPr>
              <a:t>, enabling more accurate interpretation and reasoning about natural language. </a:t>
            </a:r>
          </a:p>
          <a:p>
            <a:pPr algn="just">
              <a:lnSpc>
                <a:spcPct val="200000"/>
              </a:lnSpc>
            </a:pPr>
            <a:r>
              <a:rPr lang="en-US" sz="1800" dirty="0">
                <a:latin typeface="Times New Roman" panose="02020603050405020304" pitchFamily="18" charset="0"/>
                <a:cs typeface="Times New Roman" panose="02020603050405020304" pitchFamily="18" charset="0"/>
              </a:rPr>
              <a:t>SRL is often used in tasks such as information extraction, question answering, and text summarization.</a:t>
            </a:r>
            <a:r>
              <a:rPr lang="en-US" sz="1100" b="0" i="0" dirty="0">
                <a:solidFill>
                  <a:srgbClr val="212529"/>
                </a:solidFill>
                <a:effectLst/>
                <a:latin typeface="Lato" panose="020F0502020204030203" pitchFamily="34" charset="0"/>
              </a:rPr>
              <a:t> </a:t>
            </a:r>
          </a:p>
          <a:p>
            <a:pPr algn="just">
              <a:lnSpc>
                <a:spcPct val="200000"/>
              </a:lnSpc>
            </a:pPr>
            <a:r>
              <a:rPr lang="en-US" sz="1800" dirty="0">
                <a:latin typeface="Times New Roman" panose="02020603050405020304" pitchFamily="18" charset="0"/>
                <a:cs typeface="Times New Roman" panose="02020603050405020304" pitchFamily="18" charset="0"/>
              </a:rPr>
              <a:t>Semantic role labeling aims to model the predicate-argument structure of a sentence and is often described as answering "Who did what to whom". BIO notation is typically used for semantic role labeling.</a:t>
            </a:r>
          </a:p>
        </p:txBody>
      </p:sp>
    </p:spTree>
    <p:extLst>
      <p:ext uri="{BB962C8B-B14F-4D97-AF65-F5344CB8AC3E}">
        <p14:creationId xmlns:p14="http://schemas.microsoft.com/office/powerpoint/2010/main" val="36288138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00050" y="0"/>
            <a:ext cx="8229600" cy="609600"/>
          </a:xfrm>
        </p:spPr>
        <p:txBody>
          <a:bodyPr/>
          <a:lstStyle/>
          <a:p>
            <a:r>
              <a:rPr lang="en-US" sz="3200" b="1" dirty="0">
                <a:latin typeface="Times New Roman" panose="02020603050405020304" pitchFamily="18" charset="0"/>
                <a:cs typeface="Times New Roman" panose="02020603050405020304" pitchFamily="18" charset="0"/>
              </a:rPr>
              <a:t>Semantic Role Labeling Example</a:t>
            </a:r>
            <a:endParaRPr lang="en-IN" sz="3200" b="1"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0DC855-5241-F8CC-1C4A-14F1110FA13E}"/>
              </a:ext>
            </a:extLst>
          </p:cNvPr>
          <p:cNvSpPr>
            <a:spLocks noGrp="1"/>
          </p:cNvSpPr>
          <p:nvPr>
            <p:ph idx="1"/>
          </p:nvPr>
        </p:nvSpPr>
        <p:spPr>
          <a:xfrm>
            <a:off x="152400" y="685800"/>
            <a:ext cx="8782050" cy="5638800"/>
          </a:xfrm>
        </p:spPr>
        <p:txBody>
          <a:bodyPr/>
          <a:lstStyle/>
          <a:p>
            <a:pPr marL="0" indent="0" algn="just">
              <a:buNone/>
            </a:pPr>
            <a:r>
              <a:rPr lang="en-US" sz="2000" b="1" dirty="0">
                <a:latin typeface="Times New Roman" panose="02020603050405020304" pitchFamily="18" charset="0"/>
                <a:cs typeface="Times New Roman" panose="02020603050405020304" pitchFamily="18" charset="0"/>
              </a:rPr>
              <a:t>Sentence: "John ate an apple with a fork."</a:t>
            </a:r>
          </a:p>
          <a:p>
            <a:pPr algn="just"/>
            <a:r>
              <a:rPr lang="en-US" sz="2000" dirty="0">
                <a:latin typeface="Times New Roman" panose="02020603050405020304" pitchFamily="18" charset="0"/>
                <a:cs typeface="Times New Roman" panose="02020603050405020304" pitchFamily="18" charset="0"/>
              </a:rPr>
              <a:t>In this sentence, the </a:t>
            </a:r>
            <a:r>
              <a:rPr lang="en-US" sz="2000" b="1" dirty="0">
                <a:latin typeface="Times New Roman" panose="02020603050405020304" pitchFamily="18" charset="0"/>
                <a:cs typeface="Times New Roman" panose="02020603050405020304" pitchFamily="18" charset="0"/>
              </a:rPr>
              <a:t>verb "ate" is the predicate</a:t>
            </a:r>
            <a:r>
              <a:rPr lang="en-US" sz="2000" dirty="0">
                <a:latin typeface="Times New Roman" panose="02020603050405020304" pitchFamily="18" charset="0"/>
                <a:cs typeface="Times New Roman" panose="02020603050405020304" pitchFamily="18" charset="0"/>
              </a:rPr>
              <a:t>. </a:t>
            </a:r>
          </a:p>
          <a:p>
            <a:pPr algn="just"/>
            <a:r>
              <a:rPr lang="en-US" sz="2000" dirty="0">
                <a:latin typeface="Times New Roman" panose="02020603050405020304" pitchFamily="18" charset="0"/>
                <a:cs typeface="Times New Roman" panose="02020603050405020304" pitchFamily="18" charset="0"/>
              </a:rPr>
              <a:t>Semantic Role Labeling would involve identifying the semantic roles of the various constituents:</a:t>
            </a:r>
          </a:p>
          <a:p>
            <a:pPr lvl="1" algn="just">
              <a:buFont typeface="+mj-lt"/>
              <a:buAutoNum type="arabicPeriod"/>
            </a:pPr>
            <a:r>
              <a:rPr lang="en-US" sz="1800" b="1" dirty="0">
                <a:latin typeface="Times New Roman" panose="02020603050405020304" pitchFamily="18" charset="0"/>
                <a:cs typeface="Times New Roman" panose="02020603050405020304" pitchFamily="18" charset="0"/>
              </a:rPr>
              <a:t>Agent: </a:t>
            </a:r>
            <a:r>
              <a:rPr lang="en-US" sz="1800" dirty="0">
                <a:latin typeface="Times New Roman" panose="02020603050405020304" pitchFamily="18" charset="0"/>
                <a:cs typeface="Times New Roman" panose="02020603050405020304" pitchFamily="18" charset="0"/>
              </a:rPr>
              <a:t>The entity performing the action. In this case, "John" is the agent because he is the one doing the eating.</a:t>
            </a:r>
          </a:p>
          <a:p>
            <a:pPr lvl="1" algn="just">
              <a:buFont typeface="+mj-lt"/>
              <a:buAutoNum type="arabicPeriod"/>
            </a:pPr>
            <a:r>
              <a:rPr lang="en-US" sz="1800" b="1" dirty="0">
                <a:latin typeface="Times New Roman" panose="02020603050405020304" pitchFamily="18" charset="0"/>
                <a:cs typeface="Times New Roman" panose="02020603050405020304" pitchFamily="18" charset="0"/>
              </a:rPr>
              <a:t>Patient / Theme: </a:t>
            </a:r>
            <a:r>
              <a:rPr lang="en-US" sz="1800" dirty="0">
                <a:latin typeface="Times New Roman" panose="02020603050405020304" pitchFamily="18" charset="0"/>
                <a:cs typeface="Times New Roman" panose="02020603050405020304" pitchFamily="18" charset="0"/>
              </a:rPr>
              <a:t>The entity that undergoes the action. In this example, "an apple" is the patient because it is what is being eaten.</a:t>
            </a:r>
          </a:p>
          <a:p>
            <a:pPr lvl="1" algn="just">
              <a:buFont typeface="+mj-lt"/>
              <a:buAutoNum type="arabicPeriod"/>
            </a:pPr>
            <a:r>
              <a:rPr lang="en-US" sz="1800" b="1" dirty="0">
                <a:latin typeface="Times New Roman" panose="02020603050405020304" pitchFamily="18" charset="0"/>
                <a:cs typeface="Times New Roman" panose="02020603050405020304" pitchFamily="18" charset="0"/>
              </a:rPr>
              <a:t>Instrument: </a:t>
            </a:r>
            <a:r>
              <a:rPr lang="en-US" sz="1800" dirty="0">
                <a:latin typeface="Times New Roman" panose="02020603050405020304" pitchFamily="18" charset="0"/>
                <a:cs typeface="Times New Roman" panose="02020603050405020304" pitchFamily="18" charset="0"/>
              </a:rPr>
              <a:t>The tool or means used to perform the action. Here, "a fork" is the instrument because it is the tool John uses to eat the apple.</a:t>
            </a:r>
          </a:p>
          <a:p>
            <a:pPr lvl="1" algn="just"/>
            <a:r>
              <a:rPr lang="en-US" sz="1800" dirty="0">
                <a:latin typeface="Times New Roman" panose="02020603050405020304" pitchFamily="18" charset="0"/>
                <a:cs typeface="Times New Roman" panose="02020603050405020304" pitchFamily="18" charset="0"/>
              </a:rPr>
              <a:t>So, the SRL for this sentence would look something like this:</a:t>
            </a:r>
          </a:p>
          <a:p>
            <a:pPr lvl="1" algn="just">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Agent (John) ate</a:t>
            </a:r>
          </a:p>
          <a:p>
            <a:pPr lvl="1" algn="just">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Patient (an apple)</a:t>
            </a:r>
          </a:p>
          <a:p>
            <a:pPr lvl="1" algn="just">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Instrument (with a fork)</a:t>
            </a:r>
          </a:p>
          <a:p>
            <a:pPr lvl="1" algn="just"/>
            <a:r>
              <a:rPr lang="en-US" sz="1800" dirty="0">
                <a:latin typeface="Times New Roman" panose="02020603050405020304" pitchFamily="18" charset="0"/>
                <a:cs typeface="Times New Roman" panose="02020603050405020304" pitchFamily="18" charset="0"/>
              </a:rPr>
              <a:t>Semantic Role Labeling helps extract this structured information, making it clear </a:t>
            </a:r>
            <a:r>
              <a:rPr lang="en-US" sz="1800" b="1" dirty="0">
                <a:latin typeface="Times New Roman" panose="02020603050405020304" pitchFamily="18" charset="0"/>
                <a:cs typeface="Times New Roman" panose="02020603050405020304" pitchFamily="18" charset="0"/>
              </a:rPr>
              <a:t>who is doing what to whom and with what.</a:t>
            </a:r>
          </a:p>
          <a:p>
            <a:pPr lvl="1" algn="just"/>
            <a:r>
              <a:rPr lang="en-US" sz="1800" dirty="0">
                <a:latin typeface="Times New Roman" panose="02020603050405020304" pitchFamily="18" charset="0"/>
                <a:cs typeface="Times New Roman" panose="02020603050405020304" pitchFamily="18" charset="0"/>
              </a:rPr>
              <a:t>This structured representation of the sentence's meaning is valuable for various natural language processing applications.</a:t>
            </a:r>
          </a:p>
          <a:p>
            <a:pPr algn="just">
              <a:lnSpc>
                <a:spcPct val="200000"/>
              </a:lnSpc>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07724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00050" y="0"/>
            <a:ext cx="8229600" cy="609600"/>
          </a:xfrm>
        </p:spPr>
        <p:txBody>
          <a:bodyPr/>
          <a:lstStyle/>
          <a:p>
            <a:r>
              <a:rPr lang="en-US" sz="3200" b="1" dirty="0">
                <a:latin typeface="Times New Roman" panose="02020603050405020304" pitchFamily="18" charset="0"/>
                <a:cs typeface="Times New Roman" panose="02020603050405020304" pitchFamily="18" charset="0"/>
              </a:rPr>
              <a:t>Semantic Role</a:t>
            </a:r>
            <a:endParaRPr lang="en-IN" sz="3200" b="1"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0DC855-5241-F8CC-1C4A-14F1110FA13E}"/>
              </a:ext>
            </a:extLst>
          </p:cNvPr>
          <p:cNvSpPr>
            <a:spLocks noGrp="1"/>
          </p:cNvSpPr>
          <p:nvPr>
            <p:ph idx="1"/>
          </p:nvPr>
        </p:nvSpPr>
        <p:spPr>
          <a:xfrm>
            <a:off x="152400" y="685800"/>
            <a:ext cx="8782050" cy="5638800"/>
          </a:xfrm>
        </p:spPr>
        <p:txBody>
          <a:bodyPr/>
          <a:lstStyle/>
          <a:p>
            <a:pPr algn="just">
              <a:lnSpc>
                <a:spcPct val="200000"/>
              </a:lnSpc>
            </a:pPr>
            <a:endParaRPr lang="en-US" sz="20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5814B44B-50C2-91CF-2CE7-9CA0CCD23B83}"/>
              </a:ext>
            </a:extLst>
          </p:cNvPr>
          <p:cNvPicPr>
            <a:picLocks noChangeAspect="1"/>
          </p:cNvPicPr>
          <p:nvPr/>
        </p:nvPicPr>
        <p:blipFill>
          <a:blip r:embed="rId2"/>
          <a:stretch>
            <a:fillRect/>
          </a:stretch>
        </p:blipFill>
        <p:spPr>
          <a:xfrm>
            <a:off x="75414" y="685800"/>
            <a:ext cx="9068586" cy="3322562"/>
          </a:xfrm>
          <a:prstGeom prst="rect">
            <a:avLst/>
          </a:prstGeom>
        </p:spPr>
      </p:pic>
    </p:spTree>
    <p:extLst>
      <p:ext uri="{BB962C8B-B14F-4D97-AF65-F5344CB8AC3E}">
        <p14:creationId xmlns:p14="http://schemas.microsoft.com/office/powerpoint/2010/main" val="42301773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838200" y="2693987"/>
            <a:ext cx="7772400" cy="1470025"/>
          </a:xfrm>
        </p:spPr>
        <p:txBody>
          <a:bodyPr vert="horz" wrap="square" lIns="91440" tIns="45720" rIns="91440" bIns="45720" anchor="ctr" anchorCtr="0"/>
          <a:lstStyle/>
          <a:p>
            <a:pPr eaLnBrk="1" hangingPunct="1"/>
            <a:r>
              <a:rPr lang="en-IN" b="1" dirty="0">
                <a:latin typeface="Times New Roman" panose="02020603050405020304" pitchFamily="18" charset="0"/>
                <a:cs typeface="Times New Roman" panose="02020603050405020304" pitchFamily="18" charset="0"/>
              </a:rPr>
              <a:t>Semantic Relations</a:t>
            </a:r>
            <a:br>
              <a:rPr lang="en-US" b="1" dirty="0">
                <a:latin typeface="Times New Roman" panose="02020603050405020304" pitchFamily="18" charset="0"/>
                <a:cs typeface="Times New Roman" panose="02020603050405020304" pitchFamily="18" charset="0"/>
              </a:rPr>
            </a:br>
            <a:endParaRPr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91693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228600"/>
            <a:ext cx="8229600" cy="609600"/>
          </a:xfrm>
        </p:spPr>
        <p:txBody>
          <a:bodyPr/>
          <a:lstStyle/>
          <a:p>
            <a:r>
              <a:rPr lang="en-US" sz="3200" b="1" dirty="0">
                <a:latin typeface="Times New Roman" panose="02020603050405020304" pitchFamily="18" charset="0"/>
                <a:cs typeface="Times New Roman" panose="02020603050405020304" pitchFamily="18" charset="0"/>
              </a:rPr>
              <a:t>Semantic Role Labeling - </a:t>
            </a:r>
            <a:r>
              <a:rPr lang="en-IN" sz="3200" b="1" dirty="0">
                <a:latin typeface="Times New Roman" panose="02020603050405020304" pitchFamily="18" charset="0"/>
                <a:cs typeface="Times New Roman" panose="02020603050405020304" pitchFamily="18" charset="0"/>
              </a:rPr>
              <a:t>Predicate-argument structure</a:t>
            </a:r>
          </a:p>
        </p:txBody>
      </p:sp>
      <p:sp>
        <p:nvSpPr>
          <p:cNvPr id="6" name="Content Placeholder 5">
            <a:extLst>
              <a:ext uri="{FF2B5EF4-FFF2-40B4-BE49-F238E27FC236}">
                <a16:creationId xmlns:a16="http://schemas.microsoft.com/office/drawing/2014/main" id="{18D87C5F-A6DC-B52E-BE28-C641A7156D67}"/>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D11ABAB5-720C-96AC-D099-5FFBEE9DD3F7}"/>
              </a:ext>
            </a:extLst>
          </p:cNvPr>
          <p:cNvPicPr>
            <a:picLocks noChangeAspect="1"/>
          </p:cNvPicPr>
          <p:nvPr/>
        </p:nvPicPr>
        <p:blipFill>
          <a:blip r:embed="rId2"/>
          <a:stretch>
            <a:fillRect/>
          </a:stretch>
        </p:blipFill>
        <p:spPr>
          <a:xfrm>
            <a:off x="14845" y="990388"/>
            <a:ext cx="9114310" cy="4877223"/>
          </a:xfrm>
          <a:prstGeom prst="rect">
            <a:avLst/>
          </a:prstGeom>
        </p:spPr>
      </p:pic>
    </p:spTree>
    <p:extLst>
      <p:ext uri="{BB962C8B-B14F-4D97-AF65-F5344CB8AC3E}">
        <p14:creationId xmlns:p14="http://schemas.microsoft.com/office/powerpoint/2010/main" val="4814314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228600"/>
            <a:ext cx="8229600" cy="609600"/>
          </a:xfrm>
        </p:spPr>
        <p:txBody>
          <a:bodyPr/>
          <a:lstStyle/>
          <a:p>
            <a:r>
              <a:rPr lang="en-US" sz="3200" b="1" dirty="0">
                <a:latin typeface="Times New Roman" panose="02020603050405020304" pitchFamily="18" charset="0"/>
                <a:cs typeface="Times New Roman" panose="02020603050405020304" pitchFamily="18" charset="0"/>
              </a:rPr>
              <a:t>Semantic Role Labeling - </a:t>
            </a:r>
            <a:r>
              <a:rPr lang="en-IN" sz="3200" b="1" dirty="0">
                <a:latin typeface="Times New Roman" panose="02020603050405020304" pitchFamily="18" charset="0"/>
                <a:cs typeface="Times New Roman" panose="02020603050405020304" pitchFamily="18" charset="0"/>
              </a:rPr>
              <a:t>Predicate-argument structure</a:t>
            </a:r>
          </a:p>
        </p:txBody>
      </p:sp>
      <p:pic>
        <p:nvPicPr>
          <p:cNvPr id="3" name="Picture 2">
            <a:extLst>
              <a:ext uri="{FF2B5EF4-FFF2-40B4-BE49-F238E27FC236}">
                <a16:creationId xmlns:a16="http://schemas.microsoft.com/office/drawing/2014/main" id="{E2B9211B-FCCF-73D8-2497-E5F7450A9601}"/>
              </a:ext>
            </a:extLst>
          </p:cNvPr>
          <p:cNvPicPr>
            <a:picLocks noChangeAspect="1"/>
          </p:cNvPicPr>
          <p:nvPr/>
        </p:nvPicPr>
        <p:blipFill>
          <a:blip r:embed="rId2"/>
          <a:stretch>
            <a:fillRect/>
          </a:stretch>
        </p:blipFill>
        <p:spPr>
          <a:xfrm>
            <a:off x="1154134" y="1721972"/>
            <a:ext cx="6835732" cy="3414056"/>
          </a:xfrm>
          <a:prstGeom prst="rect">
            <a:avLst/>
          </a:prstGeom>
        </p:spPr>
      </p:pic>
    </p:spTree>
    <p:extLst>
      <p:ext uri="{BB962C8B-B14F-4D97-AF65-F5344CB8AC3E}">
        <p14:creationId xmlns:p14="http://schemas.microsoft.com/office/powerpoint/2010/main" val="31400251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228600"/>
            <a:ext cx="8229600" cy="609600"/>
          </a:xfrm>
        </p:spPr>
        <p:txBody>
          <a:bodyPr/>
          <a:lstStyle/>
          <a:p>
            <a:r>
              <a:rPr lang="en-IN" sz="3200" b="1" dirty="0">
                <a:latin typeface="Times New Roman" panose="02020603050405020304" pitchFamily="18" charset="0"/>
                <a:cs typeface="Times New Roman" panose="02020603050405020304" pitchFamily="18" charset="0"/>
              </a:rPr>
              <a:t>Overall steps in SRL</a:t>
            </a:r>
            <a:br>
              <a:rPr lang="en-IN" sz="3200" b="1" dirty="0">
                <a:latin typeface="Times New Roman" panose="02020603050405020304" pitchFamily="18" charset="0"/>
                <a:cs typeface="Times New Roman" panose="02020603050405020304" pitchFamily="18" charset="0"/>
              </a:rPr>
            </a:br>
            <a:endParaRPr lang="en-IN" sz="3200" b="1"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0DC855-5241-F8CC-1C4A-14F1110FA13E}"/>
              </a:ext>
            </a:extLst>
          </p:cNvPr>
          <p:cNvSpPr>
            <a:spLocks noGrp="1"/>
          </p:cNvSpPr>
          <p:nvPr>
            <p:ph idx="1"/>
          </p:nvPr>
        </p:nvSpPr>
        <p:spPr>
          <a:xfrm>
            <a:off x="152400" y="685800"/>
            <a:ext cx="8782050" cy="5638800"/>
          </a:xfrm>
        </p:spPr>
        <p:txBody>
          <a:bodyPr/>
          <a:lstStyle/>
          <a:p>
            <a:pPr algn="just">
              <a:lnSpc>
                <a:spcPct val="200000"/>
              </a:lnSpc>
            </a:pPr>
            <a:r>
              <a:rPr lang="en-US" sz="1800" dirty="0">
                <a:latin typeface="Times New Roman" panose="02020603050405020304" pitchFamily="18" charset="0"/>
                <a:cs typeface="Times New Roman" panose="02020603050405020304" pitchFamily="18" charset="0"/>
              </a:rPr>
              <a:t>Before we get into the critical steps in the process, we have to focus on the preprocessing. This step involves tokenizing the text into individual words or </a:t>
            </a:r>
            <a:r>
              <a:rPr lang="en-US" sz="1800" dirty="0" err="1">
                <a:latin typeface="Times New Roman" panose="02020603050405020304" pitchFamily="18" charset="0"/>
                <a:cs typeface="Times New Roman" panose="02020603050405020304" pitchFamily="18" charset="0"/>
              </a:rPr>
              <a:t>subword</a:t>
            </a:r>
            <a:r>
              <a:rPr lang="en-US" sz="1800" dirty="0">
                <a:latin typeface="Times New Roman" panose="02020603050405020304" pitchFamily="18" charset="0"/>
                <a:cs typeface="Times New Roman" panose="02020603050405020304" pitchFamily="18" charset="0"/>
              </a:rPr>
              <a:t> units and performing preprocessing tasks like sentence segmentation, part-of-speech tagging, and syntactic parsing.</a:t>
            </a:r>
          </a:p>
          <a:p>
            <a:pPr algn="just">
              <a:lnSpc>
                <a:spcPct val="200000"/>
              </a:lnSpc>
            </a:pPr>
            <a:r>
              <a:rPr lang="en-US" sz="1800" dirty="0">
                <a:latin typeface="Times New Roman" panose="02020603050405020304" pitchFamily="18" charset="0"/>
                <a:cs typeface="Times New Roman" panose="02020603050405020304" pitchFamily="18" charset="0"/>
              </a:rPr>
              <a:t>In syntactic parsing, there are different types of parse trees, such as constituent parse trees and dependency parse trees. These trees capture the syntactic structure of the sentence and provide the foundation for subsequent steps in the SRL process, such as predicate identification and argument identification. Let’s see an example of a syntactic tree.</a:t>
            </a:r>
          </a:p>
          <a:p>
            <a:pPr algn="just">
              <a:lnSpc>
                <a:spcPct val="200000"/>
              </a:lnSpc>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39415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228600"/>
            <a:ext cx="8229600" cy="609600"/>
          </a:xfrm>
        </p:spPr>
        <p:txBody>
          <a:bodyPr/>
          <a:lstStyle/>
          <a:p>
            <a:r>
              <a:rPr lang="en-IN" sz="3200" b="1" dirty="0">
                <a:latin typeface="Times New Roman" panose="02020603050405020304" pitchFamily="18" charset="0"/>
                <a:cs typeface="Times New Roman" panose="02020603050405020304" pitchFamily="18" charset="0"/>
              </a:rPr>
              <a:t>Overall steps in SRL</a:t>
            </a:r>
            <a:br>
              <a:rPr lang="en-IN" sz="3200" b="1" dirty="0">
                <a:latin typeface="Times New Roman" panose="02020603050405020304" pitchFamily="18" charset="0"/>
                <a:cs typeface="Times New Roman" panose="02020603050405020304" pitchFamily="18" charset="0"/>
              </a:rPr>
            </a:br>
            <a:endParaRPr lang="en-IN" sz="3200" b="1" dirty="0">
              <a:latin typeface="Times New Roman" panose="02020603050405020304" pitchFamily="18" charset="0"/>
              <a:cs typeface="Times New Roman" panose="02020603050405020304" pitchFamily="18" charset="0"/>
            </a:endParaRPr>
          </a:p>
        </p:txBody>
      </p:sp>
      <p:pic>
        <p:nvPicPr>
          <p:cNvPr id="3" name="Content Placeholder 2">
            <a:extLst>
              <a:ext uri="{FF2B5EF4-FFF2-40B4-BE49-F238E27FC236}">
                <a16:creationId xmlns:a16="http://schemas.microsoft.com/office/drawing/2014/main" id="{8193756D-F72E-3D2B-7CC4-9EB49CED9BDA}"/>
              </a:ext>
            </a:extLst>
          </p:cNvPr>
          <p:cNvPicPr>
            <a:picLocks noGrp="1" noChangeAspect="1"/>
          </p:cNvPicPr>
          <p:nvPr>
            <p:ph idx="1"/>
          </p:nvPr>
        </p:nvPicPr>
        <p:blipFill>
          <a:blip r:embed="rId2"/>
          <a:stretch>
            <a:fillRect/>
          </a:stretch>
        </p:blipFill>
        <p:spPr>
          <a:xfrm>
            <a:off x="2623834" y="685800"/>
            <a:ext cx="3839182" cy="5638800"/>
          </a:xfrm>
          <a:prstGeom prst="rect">
            <a:avLst/>
          </a:prstGeom>
        </p:spPr>
      </p:pic>
    </p:spTree>
    <p:extLst>
      <p:ext uri="{BB962C8B-B14F-4D97-AF65-F5344CB8AC3E}">
        <p14:creationId xmlns:p14="http://schemas.microsoft.com/office/powerpoint/2010/main" val="5233023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381000"/>
            <a:ext cx="8229600" cy="457200"/>
          </a:xfrm>
        </p:spPr>
        <p:txBody>
          <a:bodyPr/>
          <a:lstStyle/>
          <a:p>
            <a:r>
              <a:rPr lang="en-IN" sz="3200" b="1" dirty="0">
                <a:latin typeface="Times New Roman" panose="02020603050405020304" pitchFamily="18" charset="0"/>
                <a:cs typeface="Times New Roman" panose="02020603050405020304" pitchFamily="18" charset="0"/>
              </a:rPr>
              <a:t>Step 1 : Predicate detection</a:t>
            </a:r>
            <a:br>
              <a:rPr lang="en-IN" sz="1200" b="1" i="0" dirty="0">
                <a:effectLst/>
                <a:latin typeface="var(--font-family-heading-lesson-markdown)"/>
              </a:rPr>
            </a:br>
            <a:endParaRPr lang="en-IN" sz="3200" b="1"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0DC855-5241-F8CC-1C4A-14F1110FA13E}"/>
              </a:ext>
            </a:extLst>
          </p:cNvPr>
          <p:cNvSpPr>
            <a:spLocks noGrp="1"/>
          </p:cNvSpPr>
          <p:nvPr>
            <p:ph idx="1"/>
          </p:nvPr>
        </p:nvSpPr>
        <p:spPr>
          <a:xfrm>
            <a:off x="180975" y="1219200"/>
            <a:ext cx="8782050" cy="5638800"/>
          </a:xfrm>
        </p:spPr>
        <p:txBody>
          <a:bodyPr/>
          <a:lstStyle/>
          <a:p>
            <a:pPr algn="just">
              <a:lnSpc>
                <a:spcPct val="200000"/>
              </a:lnSpc>
            </a:pPr>
            <a:r>
              <a:rPr lang="en-US" sz="1800" dirty="0">
                <a:latin typeface="Times New Roman" panose="02020603050405020304" pitchFamily="18" charset="0"/>
                <a:cs typeface="Times New Roman" panose="02020603050405020304" pitchFamily="18" charset="0"/>
              </a:rPr>
              <a:t>This subtask involves </a:t>
            </a:r>
            <a:r>
              <a:rPr lang="en-US" sz="1800" b="1" dirty="0">
                <a:latin typeface="Times New Roman" panose="02020603050405020304" pitchFamily="18" charset="0"/>
                <a:cs typeface="Times New Roman" panose="02020603050405020304" pitchFamily="18" charset="0"/>
              </a:rPr>
              <a:t>identifying the predicates or main verbs in a sentence. </a:t>
            </a:r>
          </a:p>
          <a:p>
            <a:pPr algn="just">
              <a:lnSpc>
                <a:spcPct val="200000"/>
              </a:lnSpc>
            </a:pPr>
            <a:r>
              <a:rPr lang="en-US" sz="1800" dirty="0">
                <a:latin typeface="Times New Roman" panose="02020603050405020304" pitchFamily="18" charset="0"/>
                <a:cs typeface="Times New Roman" panose="02020603050405020304" pitchFamily="18" charset="0"/>
              </a:rPr>
              <a:t>The goal is to locate the words that express the main actions or events in the sentence. For example, in the sentence "Educative is a </a:t>
            </a:r>
            <a:r>
              <a:rPr lang="en-US" sz="1800" b="1" dirty="0">
                <a:latin typeface="Times New Roman" panose="02020603050405020304" pitchFamily="18" charset="0"/>
                <a:cs typeface="Times New Roman" panose="02020603050405020304" pitchFamily="18" charset="0"/>
              </a:rPr>
              <a:t>hands-on learning platform </a:t>
            </a:r>
            <a:r>
              <a:rPr lang="en-US" sz="1800" dirty="0">
                <a:latin typeface="Times New Roman" panose="02020603050405020304" pitchFamily="18" charset="0"/>
                <a:cs typeface="Times New Roman" panose="02020603050405020304" pitchFamily="18" charset="0"/>
              </a:rPr>
              <a:t>for software developers of all levels, the phrase "is a hands-on learning platform" would be identified as the predicate.</a:t>
            </a:r>
          </a:p>
        </p:txBody>
      </p:sp>
    </p:spTree>
    <p:extLst>
      <p:ext uri="{BB962C8B-B14F-4D97-AF65-F5344CB8AC3E}">
        <p14:creationId xmlns:p14="http://schemas.microsoft.com/office/powerpoint/2010/main" val="1222047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228600"/>
            <a:ext cx="8229600" cy="457200"/>
          </a:xfrm>
        </p:spPr>
        <p:txBody>
          <a:bodyPr/>
          <a:lstStyle/>
          <a:p>
            <a:r>
              <a:rPr lang="en-IN" sz="3200" b="1" dirty="0">
                <a:latin typeface="Times New Roman" panose="02020603050405020304" pitchFamily="18" charset="0"/>
                <a:cs typeface="Times New Roman" panose="02020603050405020304" pitchFamily="18" charset="0"/>
              </a:rPr>
              <a:t>Step 2 : Predicate disambiguation</a:t>
            </a:r>
          </a:p>
        </p:txBody>
      </p:sp>
      <p:sp>
        <p:nvSpPr>
          <p:cNvPr id="5" name="Content Placeholder 4">
            <a:extLst>
              <a:ext uri="{FF2B5EF4-FFF2-40B4-BE49-F238E27FC236}">
                <a16:creationId xmlns:a16="http://schemas.microsoft.com/office/drawing/2014/main" id="{F40DC855-5241-F8CC-1C4A-14F1110FA13E}"/>
              </a:ext>
            </a:extLst>
          </p:cNvPr>
          <p:cNvSpPr>
            <a:spLocks noGrp="1"/>
          </p:cNvSpPr>
          <p:nvPr>
            <p:ph idx="1"/>
          </p:nvPr>
        </p:nvSpPr>
        <p:spPr>
          <a:xfrm>
            <a:off x="152400" y="685800"/>
            <a:ext cx="8782050" cy="5638800"/>
          </a:xfrm>
        </p:spPr>
        <p:txBody>
          <a:bodyPr/>
          <a:lstStyle/>
          <a:p>
            <a:pPr algn="just">
              <a:lnSpc>
                <a:spcPct val="200000"/>
              </a:lnSpc>
            </a:pPr>
            <a:r>
              <a:rPr lang="en-US" sz="1800" dirty="0">
                <a:latin typeface="Times New Roman" panose="02020603050405020304" pitchFamily="18" charset="0"/>
                <a:cs typeface="Times New Roman" panose="02020603050405020304" pitchFamily="18" charset="0"/>
              </a:rPr>
              <a:t>Sometimes, a sentence may contain </a:t>
            </a:r>
            <a:r>
              <a:rPr lang="en-US" sz="1800" b="1" dirty="0">
                <a:latin typeface="Times New Roman" panose="02020603050405020304" pitchFamily="18" charset="0"/>
                <a:cs typeface="Times New Roman" panose="02020603050405020304" pitchFamily="18" charset="0"/>
              </a:rPr>
              <a:t>multiple potential predicates</a:t>
            </a:r>
            <a:r>
              <a:rPr lang="en-US" sz="1800" dirty="0">
                <a:latin typeface="Times New Roman" panose="02020603050405020304" pitchFamily="18" charset="0"/>
                <a:cs typeface="Times New Roman" panose="02020603050405020304" pitchFamily="18" charset="0"/>
              </a:rPr>
              <a:t>, making it necessary to </a:t>
            </a:r>
            <a:r>
              <a:rPr lang="en-US" sz="1800" b="1" dirty="0">
                <a:latin typeface="Times New Roman" panose="02020603050405020304" pitchFamily="18" charset="0"/>
                <a:cs typeface="Times New Roman" panose="02020603050405020304" pitchFamily="18" charset="0"/>
              </a:rPr>
              <a:t>disambiguate and determine the correct one</a:t>
            </a:r>
            <a:r>
              <a:rPr lang="en-US" sz="1800" dirty="0">
                <a:latin typeface="Times New Roman" panose="02020603050405020304" pitchFamily="18" charset="0"/>
                <a:cs typeface="Times New Roman" panose="02020603050405020304" pitchFamily="18" charset="0"/>
              </a:rPr>
              <a:t>. Predicate disambiguation resolves any ambiguity in identifying the primary verb. For example, in the sentence "Educative offers various courses for learners of all ages" the word "offers" can be either a </a:t>
            </a:r>
            <a:r>
              <a:rPr lang="en-US" sz="1800" b="1" dirty="0">
                <a:latin typeface="Times New Roman" panose="02020603050405020304" pitchFamily="18" charset="0"/>
                <a:cs typeface="Times New Roman" panose="02020603050405020304" pitchFamily="18" charset="0"/>
              </a:rPr>
              <a:t>verb or a noun. </a:t>
            </a:r>
            <a:r>
              <a:rPr lang="en-US" sz="1800" dirty="0">
                <a:latin typeface="Times New Roman" panose="02020603050405020304" pitchFamily="18" charset="0"/>
                <a:cs typeface="Times New Roman" panose="02020603050405020304" pitchFamily="18" charset="0"/>
              </a:rPr>
              <a:t>Predicate disambiguation helps in correctly identifying "offers" as the verb.</a:t>
            </a:r>
          </a:p>
          <a:p>
            <a:pPr algn="just">
              <a:lnSpc>
                <a:spcPct val="200000"/>
              </a:lnSpc>
            </a:pPr>
            <a:r>
              <a:rPr lang="en-US" sz="1800" dirty="0">
                <a:latin typeface="Times New Roman" panose="02020603050405020304" pitchFamily="18" charset="0"/>
                <a:cs typeface="Times New Roman" panose="02020603050405020304" pitchFamily="18" charset="0"/>
              </a:rPr>
              <a:t>For the above steps, we can use any </a:t>
            </a:r>
            <a:r>
              <a:rPr lang="en-US" sz="1800" b="1" dirty="0">
                <a:latin typeface="Times New Roman" panose="02020603050405020304" pitchFamily="18" charset="0"/>
                <a:cs typeface="Times New Roman" panose="02020603050405020304" pitchFamily="18" charset="0"/>
              </a:rPr>
              <a:t>pruning algorithm </a:t>
            </a:r>
            <a:r>
              <a:rPr lang="en-US" sz="1800" dirty="0">
                <a:latin typeface="Times New Roman" panose="02020603050405020304" pitchFamily="18" charset="0"/>
                <a:cs typeface="Times New Roman" panose="02020603050405020304" pitchFamily="18" charset="0"/>
              </a:rPr>
              <a:t>for discarding words and selecting the right ones in the syntactic tree constructed. Candidates that are evidently not arguments for a given predicate are eliminated to optimize training time and, more significantly, enhance performance.</a:t>
            </a:r>
          </a:p>
          <a:p>
            <a:pPr algn="just">
              <a:lnSpc>
                <a:spcPct val="200000"/>
              </a:lnSpc>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2846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228600"/>
            <a:ext cx="8229600" cy="457200"/>
          </a:xfrm>
        </p:spPr>
        <p:txBody>
          <a:bodyPr/>
          <a:lstStyle/>
          <a:p>
            <a:br>
              <a:rPr lang="en-IN" sz="3200" b="1" dirty="0">
                <a:latin typeface="Times New Roman" panose="02020603050405020304" pitchFamily="18" charset="0"/>
                <a:cs typeface="Times New Roman" panose="02020603050405020304" pitchFamily="18" charset="0"/>
              </a:rPr>
            </a:br>
            <a:r>
              <a:rPr lang="en-IN" sz="3200" b="1" dirty="0">
                <a:latin typeface="Times New Roman" panose="02020603050405020304" pitchFamily="18" charset="0"/>
                <a:cs typeface="Times New Roman" panose="02020603050405020304" pitchFamily="18" charset="0"/>
              </a:rPr>
              <a:t>Step 3 : Argument identification</a:t>
            </a:r>
            <a:br>
              <a:rPr lang="en-IN" sz="1200" b="1" i="0" dirty="0">
                <a:effectLst/>
                <a:latin typeface="var(--font-family-heading-lesson-markdown)"/>
              </a:rPr>
            </a:br>
            <a:endParaRPr lang="en-IN" sz="3200" b="1"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0DC855-5241-F8CC-1C4A-14F1110FA13E}"/>
              </a:ext>
            </a:extLst>
          </p:cNvPr>
          <p:cNvSpPr>
            <a:spLocks noGrp="1"/>
          </p:cNvSpPr>
          <p:nvPr>
            <p:ph idx="1"/>
          </p:nvPr>
        </p:nvSpPr>
        <p:spPr>
          <a:xfrm>
            <a:off x="152400" y="685800"/>
            <a:ext cx="8782050" cy="5638800"/>
          </a:xfrm>
        </p:spPr>
        <p:txBody>
          <a:bodyPr/>
          <a:lstStyle/>
          <a:p>
            <a:pPr algn="just">
              <a:lnSpc>
                <a:spcPct val="200000"/>
              </a:lnSpc>
            </a:pPr>
            <a:r>
              <a:rPr lang="en-US" sz="1800" dirty="0">
                <a:latin typeface="Times New Roman" panose="02020603050405020304" pitchFamily="18" charset="0"/>
                <a:cs typeface="Times New Roman" panose="02020603050405020304" pitchFamily="18" charset="0"/>
              </a:rPr>
              <a:t>After identifying the predicate, the next step is to identify the words or phrases that serve as arguments for the predicate.</a:t>
            </a:r>
          </a:p>
          <a:p>
            <a:pPr algn="just">
              <a:lnSpc>
                <a:spcPct val="200000"/>
              </a:lnSpc>
            </a:pPr>
            <a:r>
              <a:rPr lang="en-US" sz="1800" b="1" dirty="0">
                <a:latin typeface="Times New Roman" panose="02020603050405020304" pitchFamily="18" charset="0"/>
                <a:cs typeface="Times New Roman" panose="02020603050405020304" pitchFamily="18" charset="0"/>
              </a:rPr>
              <a:t>Arguments are the entities or elements </a:t>
            </a:r>
            <a:r>
              <a:rPr lang="en-US" sz="1800" dirty="0">
                <a:latin typeface="Times New Roman" panose="02020603050405020304" pitchFamily="18" charset="0"/>
                <a:cs typeface="Times New Roman" panose="02020603050405020304" pitchFamily="18" charset="0"/>
              </a:rPr>
              <a:t>that participate in the action or state expressed by the predicate.</a:t>
            </a:r>
          </a:p>
          <a:p>
            <a:pPr algn="just">
              <a:lnSpc>
                <a:spcPct val="200000"/>
              </a:lnSpc>
            </a:pPr>
            <a:r>
              <a:rPr lang="en-US" sz="1800" dirty="0">
                <a:latin typeface="Times New Roman" panose="02020603050405020304" pitchFamily="18" charset="0"/>
                <a:cs typeface="Times New Roman" panose="02020603050405020304" pitchFamily="18" charset="0"/>
              </a:rPr>
              <a:t>For example, in the sentence "Educative offers a wide range of courses for learners of all backgrounds, the noun phrase "a wide range of courses" would be identified as the argument of the predicate "offers."</a:t>
            </a:r>
          </a:p>
        </p:txBody>
      </p:sp>
      <p:sp>
        <p:nvSpPr>
          <p:cNvPr id="3" name="Title 1">
            <a:extLst>
              <a:ext uri="{FF2B5EF4-FFF2-40B4-BE49-F238E27FC236}">
                <a16:creationId xmlns:a16="http://schemas.microsoft.com/office/drawing/2014/main" id="{9B5FDDEC-7505-FC05-7AEB-211F10075D0B}"/>
              </a:ext>
            </a:extLst>
          </p:cNvPr>
          <p:cNvSpPr txBox="1">
            <a:spLocks/>
          </p:cNvSpPr>
          <p:nvPr/>
        </p:nvSpPr>
        <p:spPr>
          <a:xfrm>
            <a:off x="762000" y="3276600"/>
            <a:ext cx="8229600" cy="457200"/>
          </a:xfrm>
          <a:prstGeom prst="rect">
            <a:avLst/>
          </a:prstGeom>
          <a:noFill/>
          <a:ln w="9525">
            <a:noFill/>
          </a:ln>
        </p:spPr>
        <p:txBody>
          <a:bodyPr anchor="ctr" anchorCtr="0"/>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endParaRPr lang="en-IN"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87315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228600"/>
            <a:ext cx="8229600" cy="457200"/>
          </a:xfrm>
        </p:spPr>
        <p:txBody>
          <a:bodyPr/>
          <a:lstStyle/>
          <a:p>
            <a:br>
              <a:rPr lang="en-IN" sz="3200" b="1" dirty="0">
                <a:latin typeface="Times New Roman" panose="02020603050405020304" pitchFamily="18" charset="0"/>
                <a:cs typeface="Times New Roman" panose="02020603050405020304" pitchFamily="18" charset="0"/>
              </a:rPr>
            </a:br>
            <a:r>
              <a:rPr lang="en-IN" sz="3200" b="1" dirty="0">
                <a:latin typeface="Times New Roman" panose="02020603050405020304" pitchFamily="18" charset="0"/>
                <a:cs typeface="Times New Roman" panose="02020603050405020304" pitchFamily="18" charset="0"/>
              </a:rPr>
              <a:t>Step 4 : Argument classification</a:t>
            </a:r>
            <a:br>
              <a:rPr lang="en-IN" sz="1200" b="1" i="0" dirty="0">
                <a:effectLst/>
                <a:latin typeface="var(--font-family-heading-lesson-markdown)"/>
              </a:rPr>
            </a:br>
            <a:endParaRPr lang="en-IN" sz="3200" b="1"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0DC855-5241-F8CC-1C4A-14F1110FA13E}"/>
              </a:ext>
            </a:extLst>
          </p:cNvPr>
          <p:cNvSpPr>
            <a:spLocks noGrp="1"/>
          </p:cNvSpPr>
          <p:nvPr>
            <p:ph idx="1"/>
          </p:nvPr>
        </p:nvSpPr>
        <p:spPr>
          <a:xfrm>
            <a:off x="152400" y="685800"/>
            <a:ext cx="8782050" cy="5638800"/>
          </a:xfrm>
        </p:spPr>
        <p:txBody>
          <a:bodyPr/>
          <a:lstStyle/>
          <a:p>
            <a:pPr algn="just">
              <a:lnSpc>
                <a:spcPct val="200000"/>
              </a:lnSpc>
            </a:pPr>
            <a:r>
              <a:rPr lang="en-US" sz="1800" dirty="0">
                <a:latin typeface="Times New Roman" panose="02020603050405020304" pitchFamily="18" charset="0"/>
                <a:cs typeface="Times New Roman" panose="02020603050405020304" pitchFamily="18" charset="0"/>
              </a:rPr>
              <a:t>Once the arguments are identified, this subtask involves classifying or labeling the roles or semantic functions of each argument. </a:t>
            </a:r>
          </a:p>
          <a:p>
            <a:pPr algn="just">
              <a:lnSpc>
                <a:spcPct val="200000"/>
              </a:lnSpc>
            </a:pPr>
            <a:r>
              <a:rPr lang="en-US" sz="1800" dirty="0">
                <a:latin typeface="Times New Roman" panose="02020603050405020304" pitchFamily="18" charset="0"/>
                <a:cs typeface="Times New Roman" panose="02020603050405020304" pitchFamily="18" charset="0"/>
              </a:rPr>
              <a:t>For example, in the sentence "Educative offers a wide range of courses for learners of all backgrounds, the argument "Educative" would be assigned the role of </a:t>
            </a:r>
            <a:r>
              <a:rPr lang="en-US" sz="1800" b="1" dirty="0">
                <a:latin typeface="Times New Roman" panose="02020603050405020304" pitchFamily="18" charset="0"/>
                <a:cs typeface="Times New Roman" panose="02020603050405020304" pitchFamily="18" charset="0"/>
              </a:rPr>
              <a:t>"subject" or "agent" </a:t>
            </a:r>
            <a:r>
              <a:rPr lang="en-US" sz="1800" dirty="0">
                <a:latin typeface="Times New Roman" panose="02020603050405020304" pitchFamily="18" charset="0"/>
                <a:cs typeface="Times New Roman" panose="02020603050405020304" pitchFamily="18" charset="0"/>
              </a:rPr>
              <a:t>since it is the entity performing the action expressed by the predicate.</a:t>
            </a:r>
          </a:p>
        </p:txBody>
      </p:sp>
    </p:spTree>
    <p:extLst>
      <p:ext uri="{BB962C8B-B14F-4D97-AF65-F5344CB8AC3E}">
        <p14:creationId xmlns:p14="http://schemas.microsoft.com/office/powerpoint/2010/main" val="19468118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00050" y="0"/>
            <a:ext cx="8229600" cy="609600"/>
          </a:xfrm>
        </p:spPr>
        <p:txBody>
          <a:bodyPr/>
          <a:lstStyle/>
          <a:p>
            <a:r>
              <a:rPr lang="en-US" sz="3200" b="1" dirty="0">
                <a:latin typeface="Times New Roman" panose="02020603050405020304" pitchFamily="18" charset="0"/>
                <a:cs typeface="Times New Roman" panose="02020603050405020304" pitchFamily="18" charset="0"/>
              </a:rPr>
              <a:t>Semantic Role Labeling Applications</a:t>
            </a:r>
            <a:endParaRPr lang="en-IN" sz="3200" b="1"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0DC855-5241-F8CC-1C4A-14F1110FA13E}"/>
              </a:ext>
            </a:extLst>
          </p:cNvPr>
          <p:cNvSpPr>
            <a:spLocks noGrp="1"/>
          </p:cNvSpPr>
          <p:nvPr>
            <p:ph idx="1"/>
          </p:nvPr>
        </p:nvSpPr>
        <p:spPr>
          <a:xfrm>
            <a:off x="152400" y="685800"/>
            <a:ext cx="8782050" cy="5638800"/>
          </a:xfrm>
        </p:spPr>
        <p:txBody>
          <a:bodyPr/>
          <a:lstStyle/>
          <a:p>
            <a:pPr algn="just">
              <a:lnSpc>
                <a:spcPct val="200000"/>
              </a:lnSpc>
            </a:pPr>
            <a:r>
              <a:rPr lang="en-US" sz="1800" b="1" dirty="0">
                <a:latin typeface="Times New Roman" panose="02020603050405020304" pitchFamily="18" charset="0"/>
                <a:cs typeface="Times New Roman" panose="02020603050405020304" pitchFamily="18" charset="0"/>
              </a:rPr>
              <a:t>Semantic Parsing: </a:t>
            </a:r>
            <a:r>
              <a:rPr lang="en-US" sz="1800" dirty="0">
                <a:latin typeface="Times New Roman" panose="02020603050405020304" pitchFamily="18" charset="0"/>
                <a:cs typeface="Times New Roman" panose="02020603050405020304" pitchFamily="18" charset="0"/>
              </a:rPr>
              <a:t>SRL is often a component of semantic parsing, which aims to convert natural language sentences into formal representations, such as logical forms or knowledge graph queries.</a:t>
            </a:r>
          </a:p>
          <a:p>
            <a:pPr algn="just">
              <a:lnSpc>
                <a:spcPct val="200000"/>
              </a:lnSpc>
            </a:pPr>
            <a:r>
              <a:rPr lang="en-US" sz="1800" b="1" dirty="0">
                <a:latin typeface="Times New Roman" panose="02020603050405020304" pitchFamily="18" charset="0"/>
                <a:cs typeface="Times New Roman" panose="02020603050405020304" pitchFamily="18" charset="0"/>
              </a:rPr>
              <a:t>Textual Entailment: </a:t>
            </a:r>
            <a:r>
              <a:rPr lang="en-US" sz="1800" dirty="0">
                <a:latin typeface="Times New Roman" panose="02020603050405020304" pitchFamily="18" charset="0"/>
                <a:cs typeface="Times New Roman" panose="02020603050405020304" pitchFamily="18" charset="0"/>
              </a:rPr>
              <a:t>SRL can be used to determine if one sentence logically entails another by analyzing the roles of words and their relationships in the sentences.</a:t>
            </a:r>
          </a:p>
          <a:p>
            <a:pPr algn="just">
              <a:lnSpc>
                <a:spcPct val="200000"/>
              </a:lnSpc>
            </a:pPr>
            <a:r>
              <a:rPr lang="en-US" sz="1800" b="1" dirty="0">
                <a:latin typeface="Times New Roman" panose="02020603050405020304" pitchFamily="18" charset="0"/>
                <a:cs typeface="Times New Roman" panose="02020603050405020304" pitchFamily="18" charset="0"/>
              </a:rPr>
              <a:t>Text Summarization: </a:t>
            </a:r>
            <a:r>
              <a:rPr lang="en-US" sz="1800" dirty="0">
                <a:latin typeface="Times New Roman" panose="02020603050405020304" pitchFamily="18" charset="0"/>
                <a:cs typeface="Times New Roman" panose="02020603050405020304" pitchFamily="18" charset="0"/>
              </a:rPr>
              <a:t>SRL can assist in generating concise and informative summaries by identifying the key actions and participants in a text.</a:t>
            </a:r>
          </a:p>
          <a:p>
            <a:pPr algn="just">
              <a:lnSpc>
                <a:spcPct val="200000"/>
              </a:lnSpc>
            </a:pPr>
            <a:r>
              <a:rPr lang="en-US" sz="1800" b="1" dirty="0">
                <a:latin typeface="Times New Roman" panose="02020603050405020304" pitchFamily="18" charset="0"/>
                <a:cs typeface="Times New Roman" panose="02020603050405020304" pitchFamily="18" charset="0"/>
              </a:rPr>
              <a:t>Information Extraction: </a:t>
            </a:r>
            <a:r>
              <a:rPr lang="en-US" sz="1800" dirty="0">
                <a:latin typeface="Times New Roman" panose="02020603050405020304" pitchFamily="18" charset="0"/>
                <a:cs typeface="Times New Roman" panose="02020603050405020304" pitchFamily="18" charset="0"/>
              </a:rPr>
              <a:t>SRL is used to extract structured information from unstructured text. It helps identify relationships between entities and actions, making it easier to populate databases and knowledge graphs with relevant data.</a:t>
            </a:r>
          </a:p>
        </p:txBody>
      </p:sp>
    </p:spTree>
    <p:extLst>
      <p:ext uri="{BB962C8B-B14F-4D97-AF65-F5344CB8AC3E}">
        <p14:creationId xmlns:p14="http://schemas.microsoft.com/office/powerpoint/2010/main" val="31390128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00050" y="0"/>
            <a:ext cx="8229600" cy="609600"/>
          </a:xfrm>
        </p:spPr>
        <p:txBody>
          <a:bodyPr/>
          <a:lstStyle/>
          <a:p>
            <a:br>
              <a:rPr lang="en-US" sz="3200" b="1" dirty="0">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Example of Semantic Role Labeling in Python</a:t>
            </a:r>
            <a:br>
              <a:rPr lang="en-US" sz="3200" b="1" dirty="0">
                <a:latin typeface="Times New Roman" panose="02020603050405020304" pitchFamily="18" charset="0"/>
                <a:cs typeface="Times New Roman" panose="02020603050405020304" pitchFamily="18" charset="0"/>
              </a:rPr>
            </a:br>
            <a:endParaRPr lang="en-IN" sz="3200"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17D19F56-27E4-371D-69EA-7EF1CAA8DE0D}"/>
              </a:ext>
            </a:extLst>
          </p:cNvPr>
          <p:cNvPicPr>
            <a:picLocks noChangeAspect="1"/>
          </p:cNvPicPr>
          <p:nvPr/>
        </p:nvPicPr>
        <p:blipFill>
          <a:blip r:embed="rId2"/>
          <a:stretch>
            <a:fillRect/>
          </a:stretch>
        </p:blipFill>
        <p:spPr>
          <a:xfrm>
            <a:off x="289189" y="1916299"/>
            <a:ext cx="8565622" cy="3025402"/>
          </a:xfrm>
          <a:prstGeom prst="rect">
            <a:avLst/>
          </a:prstGeom>
        </p:spPr>
      </p:pic>
    </p:spTree>
    <p:extLst>
      <p:ext uri="{BB962C8B-B14F-4D97-AF65-F5344CB8AC3E}">
        <p14:creationId xmlns:p14="http://schemas.microsoft.com/office/powerpoint/2010/main" val="3646615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242430"/>
            <a:ext cx="8229600" cy="563562"/>
          </a:xfrm>
        </p:spPr>
        <p:txBody>
          <a:bodyPr/>
          <a:lstStyle/>
          <a:p>
            <a:br>
              <a:rPr lang="en-IN" b="1" dirty="0">
                <a:latin typeface="Times New Roman" panose="02020603050405020304" pitchFamily="18" charset="0"/>
                <a:cs typeface="Times New Roman" panose="02020603050405020304" pitchFamily="18" charset="0"/>
              </a:rPr>
            </a:br>
            <a:r>
              <a:rPr lang="en-IN" b="1" dirty="0">
                <a:latin typeface="Times New Roman" panose="02020603050405020304" pitchFamily="18" charset="0"/>
                <a:cs typeface="Times New Roman" panose="02020603050405020304" pitchFamily="18" charset="0"/>
              </a:rPr>
              <a:t>Semantic Relations</a:t>
            </a:r>
            <a:br>
              <a:rPr lang="en-US" b="1"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838200"/>
            <a:ext cx="8686800" cy="6117213"/>
          </a:xfrm>
        </p:spPr>
        <p:txBody>
          <a:bodyPr/>
          <a:lstStyle/>
          <a:p>
            <a:pPr algn="just">
              <a:lnSpc>
                <a:spcPct val="150000"/>
              </a:lnSpc>
            </a:pPr>
            <a:r>
              <a:rPr lang="en-US" sz="2400" dirty="0">
                <a:latin typeface="Times New Roman" panose="02020603050405020304" pitchFamily="18" charset="0"/>
                <a:cs typeface="Times New Roman" panose="02020603050405020304" pitchFamily="18" charset="0"/>
              </a:rPr>
              <a:t>Semantic relationships are the </a:t>
            </a:r>
            <a:r>
              <a:rPr lang="en-US" sz="2400" b="1" dirty="0">
                <a:latin typeface="Times New Roman" panose="02020603050405020304" pitchFamily="18" charset="0"/>
                <a:cs typeface="Times New Roman" panose="02020603050405020304" pitchFamily="18" charset="0"/>
              </a:rPr>
              <a:t>associations</a:t>
            </a:r>
            <a:r>
              <a:rPr lang="en-US" sz="2400" dirty="0">
                <a:latin typeface="Times New Roman" panose="02020603050405020304" pitchFamily="18" charset="0"/>
                <a:cs typeface="Times New Roman" panose="02020603050405020304" pitchFamily="18" charset="0"/>
              </a:rPr>
              <a:t> that there exist between the meanings of words </a:t>
            </a:r>
            <a:r>
              <a:rPr lang="en-US" sz="2400" b="1" dirty="0">
                <a:latin typeface="Times New Roman" panose="02020603050405020304" pitchFamily="18" charset="0"/>
                <a:cs typeface="Times New Roman" panose="02020603050405020304" pitchFamily="18" charset="0"/>
              </a:rPr>
              <a:t>(semantic relationships at word level)</a:t>
            </a:r>
            <a:r>
              <a:rPr lang="en-US" sz="2400" dirty="0">
                <a:latin typeface="Times New Roman" panose="02020603050405020304" pitchFamily="18" charset="0"/>
                <a:cs typeface="Times New Roman" panose="02020603050405020304" pitchFamily="18" charset="0"/>
              </a:rPr>
              <a:t>, between the meanings of phrases, or between the meanings of sentences </a:t>
            </a:r>
            <a:r>
              <a:rPr lang="en-US" sz="2400" b="1" dirty="0">
                <a:latin typeface="Times New Roman" panose="02020603050405020304" pitchFamily="18" charset="0"/>
                <a:cs typeface="Times New Roman" panose="02020603050405020304" pitchFamily="18" charset="0"/>
              </a:rPr>
              <a:t>(semantic relationships at phrase or sentence level). </a:t>
            </a:r>
            <a:r>
              <a:rPr lang="en-US" sz="2400" dirty="0">
                <a:latin typeface="Times New Roman" panose="02020603050405020304" pitchFamily="18" charset="0"/>
                <a:cs typeface="Times New Roman" panose="02020603050405020304" pitchFamily="18" charset="0"/>
              </a:rPr>
              <a:t>Following is a description of such relationships. </a:t>
            </a:r>
          </a:p>
          <a:p>
            <a:pPr algn="just">
              <a:lnSpc>
                <a:spcPct val="150000"/>
              </a:lnSpc>
            </a:pPr>
            <a:r>
              <a:rPr lang="en-US" sz="2400" b="1" u="sng" dirty="0">
                <a:latin typeface="Times New Roman" panose="02020603050405020304" pitchFamily="18" charset="0"/>
                <a:cs typeface="Times New Roman" panose="02020603050405020304" pitchFamily="18" charset="0"/>
              </a:rPr>
              <a:t>Types of Semantic Relationships:</a:t>
            </a:r>
          </a:p>
          <a:p>
            <a:pPr marL="742950" lvl="2" indent="-342900" algn="just">
              <a:lnSpc>
                <a:spcPct val="150000"/>
              </a:lnSpc>
            </a:pPr>
            <a:r>
              <a:rPr lang="en-US" dirty="0">
                <a:latin typeface="Times New Roman" panose="02020603050405020304" pitchFamily="18" charset="0"/>
                <a:cs typeface="Times New Roman" panose="02020603050405020304" pitchFamily="18" charset="0"/>
              </a:rPr>
              <a:t>Semantic Relationships at Word Level</a:t>
            </a:r>
          </a:p>
          <a:p>
            <a:pPr marL="742950" lvl="2" indent="-342900" algn="just">
              <a:lnSpc>
                <a:spcPct val="150000"/>
              </a:lnSpc>
            </a:pPr>
            <a:r>
              <a:rPr lang="en-US" dirty="0">
                <a:latin typeface="Times New Roman" panose="02020603050405020304" pitchFamily="18" charset="0"/>
                <a:cs typeface="Times New Roman" panose="02020603050405020304" pitchFamily="18" charset="0"/>
              </a:rPr>
              <a:t>Semantic Relationships at Phrase or Sentence Level</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98707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00050" y="0"/>
            <a:ext cx="8229600" cy="609600"/>
          </a:xfrm>
        </p:spPr>
        <p:txBody>
          <a:bodyPr/>
          <a:lstStyle/>
          <a:p>
            <a:r>
              <a:rPr lang="en-US" sz="3200" b="1" dirty="0">
                <a:latin typeface="Times New Roman" panose="02020603050405020304" pitchFamily="18" charset="0"/>
                <a:cs typeface="Times New Roman" panose="02020603050405020304" pitchFamily="18" charset="0"/>
              </a:rPr>
              <a:t>Which are the NN approaches to SRL?</a:t>
            </a:r>
            <a:endParaRPr lang="en-IN" sz="3200" b="1" dirty="0">
              <a:latin typeface="Times New Roman" panose="02020603050405020304" pitchFamily="18" charset="0"/>
              <a:cs typeface="Times New Roman" panose="02020603050405020304" pitchFamily="18" charset="0"/>
            </a:endParaRPr>
          </a:p>
        </p:txBody>
      </p:sp>
      <p:pic>
        <p:nvPicPr>
          <p:cNvPr id="2052" name="Picture 4" descr="Architecture and details of LISA for SRL. Source: Strubell et al. 2018, fig. 1-2.">
            <a:extLst>
              <a:ext uri="{FF2B5EF4-FFF2-40B4-BE49-F238E27FC236}">
                <a16:creationId xmlns:a16="http://schemas.microsoft.com/office/drawing/2014/main" id="{3BB23698-0BCE-A1B3-4C3F-E271FCC97A4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 y="936395"/>
            <a:ext cx="8782050" cy="5137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51944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00050" y="0"/>
            <a:ext cx="8229600" cy="609600"/>
          </a:xfrm>
        </p:spPr>
        <p:txBody>
          <a:bodyPr/>
          <a:lstStyle/>
          <a:p>
            <a:r>
              <a:rPr lang="en-US" sz="3200" b="1" dirty="0">
                <a:latin typeface="Times New Roman" panose="02020603050405020304" pitchFamily="18" charset="0"/>
                <a:cs typeface="Times New Roman" panose="02020603050405020304" pitchFamily="18" charset="0"/>
              </a:rPr>
              <a:t>Which are the NN approaches to SRL?</a:t>
            </a: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A34BD9D-9995-B1D5-F2B5-FCF9CA32577B}"/>
              </a:ext>
            </a:extLst>
          </p:cNvPr>
          <p:cNvSpPr>
            <a:spLocks noGrp="1"/>
          </p:cNvSpPr>
          <p:nvPr>
            <p:ph idx="1"/>
          </p:nvPr>
        </p:nvSpPr>
        <p:spPr/>
        <p:txBody>
          <a:bodyPr/>
          <a:lstStyle/>
          <a:p>
            <a:pPr algn="just">
              <a:lnSpc>
                <a:spcPct val="200000"/>
              </a:lnSpc>
            </a:pPr>
            <a:r>
              <a:rPr lang="en-US" sz="1800" dirty="0">
                <a:latin typeface="Times New Roman" panose="02020603050405020304" pitchFamily="18" charset="0"/>
                <a:cs typeface="Times New Roman" panose="02020603050405020304" pitchFamily="18" charset="0"/>
              </a:rPr>
              <a:t>He et al. (2017) used deep </a:t>
            </a:r>
            <a:r>
              <a:rPr lang="en-US" sz="1800" dirty="0" err="1">
                <a:latin typeface="Times New Roman" panose="02020603050405020304" pitchFamily="18" charset="0"/>
                <a:cs typeface="Times New Roman" panose="02020603050405020304" pitchFamily="18" charset="0"/>
              </a:rPr>
              <a:t>BiLSTM</a:t>
            </a:r>
            <a:r>
              <a:rPr lang="en-US" sz="1800" dirty="0">
                <a:latin typeface="Times New Roman" panose="02020603050405020304" pitchFamily="18" charset="0"/>
                <a:cs typeface="Times New Roman" panose="02020603050405020304" pitchFamily="18" charset="0"/>
              </a:rPr>
              <a:t> with highway connections and recurrent dropout.</a:t>
            </a:r>
          </a:p>
          <a:p>
            <a:pPr algn="just">
              <a:lnSpc>
                <a:spcPct val="200000"/>
              </a:lnSpc>
            </a:pPr>
            <a:r>
              <a:rPr lang="en-IN" sz="1800" dirty="0" err="1">
                <a:latin typeface="Times New Roman" panose="02020603050405020304" pitchFamily="18" charset="0"/>
                <a:cs typeface="Times New Roman" panose="02020603050405020304" pitchFamily="18" charset="0"/>
              </a:rPr>
              <a:t>CNN+BiLSTM</a:t>
            </a:r>
            <a:endParaRPr lang="en-IN" sz="1800" dirty="0">
              <a:latin typeface="Times New Roman" panose="02020603050405020304" pitchFamily="18" charset="0"/>
              <a:cs typeface="Times New Roman" panose="02020603050405020304" pitchFamily="18" charset="0"/>
            </a:endParaRPr>
          </a:p>
          <a:p>
            <a:pPr algn="just">
              <a:lnSpc>
                <a:spcPct val="200000"/>
              </a:lnSpc>
            </a:pPr>
            <a:r>
              <a:rPr lang="en-IN" sz="1800" dirty="0">
                <a:latin typeface="Times New Roman" panose="02020603050405020304" pitchFamily="18" charset="0"/>
                <a:cs typeface="Times New Roman" panose="02020603050405020304" pitchFamily="18" charset="0"/>
              </a:rPr>
              <a:t>Self Attention</a:t>
            </a:r>
          </a:p>
          <a:p>
            <a:pPr algn="just">
              <a:lnSpc>
                <a:spcPct val="200000"/>
              </a:lnSpc>
            </a:pPr>
            <a:r>
              <a:rPr lang="en-IN" sz="1800" dirty="0">
                <a:latin typeface="Times New Roman" panose="02020603050405020304" pitchFamily="18" charset="0"/>
                <a:cs typeface="Times New Roman" panose="02020603050405020304" pitchFamily="18" charset="0"/>
              </a:rPr>
              <a:t>LSTM</a:t>
            </a:r>
          </a:p>
        </p:txBody>
      </p:sp>
    </p:spTree>
    <p:extLst>
      <p:ext uri="{BB962C8B-B14F-4D97-AF65-F5344CB8AC3E}">
        <p14:creationId xmlns:p14="http://schemas.microsoft.com/office/powerpoint/2010/main" val="28276271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00050" y="0"/>
            <a:ext cx="8229600" cy="609600"/>
          </a:xfrm>
        </p:spPr>
        <p:txBody>
          <a:bodyPr/>
          <a:lstStyle/>
          <a:p>
            <a:r>
              <a:rPr lang="en-US" sz="3200" b="1" dirty="0">
                <a:latin typeface="Times New Roman" panose="02020603050405020304" pitchFamily="18" charset="0"/>
                <a:cs typeface="Times New Roman" panose="02020603050405020304" pitchFamily="18" charset="0"/>
              </a:rPr>
              <a:t>Use of SRL</a:t>
            </a:r>
            <a:endParaRPr lang="en-IN" sz="3200" b="1"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BA7DD05F-FB96-6D07-D6AB-38BF0C6F6F1D}"/>
              </a:ext>
            </a:extLst>
          </p:cNvPr>
          <p:cNvPicPr>
            <a:picLocks noGrp="1" noChangeAspect="1"/>
          </p:cNvPicPr>
          <p:nvPr>
            <p:ph idx="1"/>
          </p:nvPr>
        </p:nvPicPr>
        <p:blipFill>
          <a:blip r:embed="rId2"/>
          <a:stretch>
            <a:fillRect/>
          </a:stretch>
        </p:blipFill>
        <p:spPr>
          <a:xfrm>
            <a:off x="1355952" y="685799"/>
            <a:ext cx="6104283" cy="3446255"/>
          </a:xfrm>
          <a:prstGeom prst="rect">
            <a:avLst/>
          </a:prstGeom>
        </p:spPr>
      </p:pic>
      <p:pic>
        <p:nvPicPr>
          <p:cNvPr id="5" name="Picture 4">
            <a:extLst>
              <a:ext uri="{FF2B5EF4-FFF2-40B4-BE49-F238E27FC236}">
                <a16:creationId xmlns:a16="http://schemas.microsoft.com/office/drawing/2014/main" id="{4AD89271-4611-3CD3-C7E4-068993066EFA}"/>
              </a:ext>
            </a:extLst>
          </p:cNvPr>
          <p:cNvPicPr>
            <a:picLocks noChangeAspect="1"/>
          </p:cNvPicPr>
          <p:nvPr/>
        </p:nvPicPr>
        <p:blipFill>
          <a:blip r:embed="rId3"/>
          <a:stretch>
            <a:fillRect/>
          </a:stretch>
        </p:blipFill>
        <p:spPr>
          <a:xfrm>
            <a:off x="1569465" y="4039329"/>
            <a:ext cx="5890770" cy="2850879"/>
          </a:xfrm>
          <a:prstGeom prst="rect">
            <a:avLst/>
          </a:prstGeom>
        </p:spPr>
      </p:pic>
    </p:spTree>
    <p:extLst>
      <p:ext uri="{BB962C8B-B14F-4D97-AF65-F5344CB8AC3E}">
        <p14:creationId xmlns:p14="http://schemas.microsoft.com/office/powerpoint/2010/main" val="40822851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838200" y="2693987"/>
            <a:ext cx="7772400" cy="1470025"/>
          </a:xfrm>
        </p:spPr>
        <p:txBody>
          <a:bodyPr vert="horz" wrap="square" lIns="91440" tIns="45720" rIns="91440" bIns="45720" anchor="ctr" anchorCtr="0"/>
          <a:lstStyle/>
          <a:p>
            <a:pPr eaLnBrk="1" hangingPunct="1"/>
            <a:r>
              <a:rPr lang="en-IN" b="1" dirty="0">
                <a:latin typeface="Times New Roman" panose="02020603050405020304" pitchFamily="18" charset="0"/>
                <a:cs typeface="Times New Roman" panose="02020603050405020304" pitchFamily="18" charset="0"/>
              </a:rPr>
              <a:t>Semantic Frame</a:t>
            </a:r>
            <a:endParaRPr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24767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00050" y="0"/>
            <a:ext cx="8229600" cy="609600"/>
          </a:xfrm>
        </p:spPr>
        <p:txBody>
          <a:bodyPr/>
          <a:lstStyle/>
          <a:p>
            <a:r>
              <a:rPr lang="en-US" sz="3200" b="1" dirty="0">
                <a:latin typeface="Times New Roman" panose="02020603050405020304" pitchFamily="18" charset="0"/>
                <a:cs typeface="Times New Roman" panose="02020603050405020304" pitchFamily="18" charset="0"/>
              </a:rPr>
              <a:t>Semantic Frame</a:t>
            </a: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A34BD9D-9995-B1D5-F2B5-FCF9CA32577B}"/>
              </a:ext>
            </a:extLst>
          </p:cNvPr>
          <p:cNvSpPr>
            <a:spLocks noGrp="1"/>
          </p:cNvSpPr>
          <p:nvPr>
            <p:ph idx="1"/>
          </p:nvPr>
        </p:nvSpPr>
        <p:spPr>
          <a:xfrm>
            <a:off x="228600" y="609600"/>
            <a:ext cx="8686800" cy="5791200"/>
          </a:xfrm>
        </p:spPr>
        <p:txBody>
          <a:bodyPr/>
          <a:lstStyle/>
          <a:p>
            <a:pPr algn="just">
              <a:lnSpc>
                <a:spcPct val="200000"/>
              </a:lnSpc>
            </a:pPr>
            <a:r>
              <a:rPr lang="en-IN" sz="1800" dirty="0">
                <a:latin typeface="Times New Roman" panose="02020603050405020304" pitchFamily="18" charset="0"/>
                <a:cs typeface="Times New Roman" panose="02020603050405020304" pitchFamily="18" charset="0"/>
              </a:rPr>
              <a:t>What is a frame? </a:t>
            </a:r>
            <a:r>
              <a:rPr lang="en-IN" sz="1800" b="1" dirty="0">
                <a:latin typeface="Times New Roman" panose="02020603050405020304" pitchFamily="18" charset="0"/>
                <a:cs typeface="Times New Roman" panose="02020603050405020304" pitchFamily="18" charset="0"/>
              </a:rPr>
              <a:t>Structures representation of concept.</a:t>
            </a:r>
          </a:p>
          <a:p>
            <a:pPr algn="just">
              <a:lnSpc>
                <a:spcPct val="200000"/>
              </a:lnSpc>
            </a:pPr>
            <a:r>
              <a:rPr lang="en-US" sz="1800" dirty="0">
                <a:latin typeface="Times New Roman" panose="02020603050405020304" pitchFamily="18" charset="0"/>
                <a:cs typeface="Times New Roman" panose="02020603050405020304" pitchFamily="18" charset="0"/>
              </a:rPr>
              <a:t>A semantic frame is a cognitive and linguistic concept used to </a:t>
            </a:r>
            <a:r>
              <a:rPr lang="en-US" sz="1800" b="1" dirty="0">
                <a:latin typeface="Times New Roman" panose="02020603050405020304" pitchFamily="18" charset="0"/>
                <a:cs typeface="Times New Roman" panose="02020603050405020304" pitchFamily="18" charset="0"/>
              </a:rPr>
              <a:t>represent structured knowledge </a:t>
            </a:r>
            <a:r>
              <a:rPr lang="en-US" sz="1800" dirty="0">
                <a:latin typeface="Times New Roman" panose="02020603050405020304" pitchFamily="18" charset="0"/>
                <a:cs typeface="Times New Roman" panose="02020603050405020304" pitchFamily="18" charset="0"/>
              </a:rPr>
              <a:t>about a particular concept, domain, or situation.</a:t>
            </a:r>
          </a:p>
          <a:p>
            <a:pPr algn="just">
              <a:lnSpc>
                <a:spcPct val="200000"/>
              </a:lnSpc>
            </a:pPr>
            <a:r>
              <a:rPr lang="en-US" sz="1800" dirty="0">
                <a:latin typeface="Times New Roman" panose="02020603050405020304" pitchFamily="18" charset="0"/>
                <a:cs typeface="Times New Roman" panose="02020603050405020304" pitchFamily="18" charset="0"/>
              </a:rPr>
              <a:t>It serves as a </a:t>
            </a:r>
            <a:r>
              <a:rPr lang="en-US" sz="1800" b="1" dirty="0">
                <a:latin typeface="Times New Roman" panose="02020603050405020304" pitchFamily="18" charset="0"/>
                <a:cs typeface="Times New Roman" panose="02020603050405020304" pitchFamily="18" charset="0"/>
              </a:rPr>
              <a:t>framework</a:t>
            </a:r>
            <a:r>
              <a:rPr lang="en-US" sz="1800" dirty="0">
                <a:latin typeface="Times New Roman" panose="02020603050405020304" pitchFamily="18" charset="0"/>
                <a:cs typeface="Times New Roman" panose="02020603050405020304" pitchFamily="18" charset="0"/>
              </a:rPr>
              <a:t> for organizing, categorizing, and interpreting information related to that concept. </a:t>
            </a:r>
          </a:p>
          <a:p>
            <a:pPr algn="just">
              <a:lnSpc>
                <a:spcPct val="200000"/>
              </a:lnSpc>
            </a:pPr>
            <a:r>
              <a:rPr lang="en-US" sz="1800" dirty="0">
                <a:latin typeface="Times New Roman" panose="02020603050405020304" pitchFamily="18" charset="0"/>
                <a:cs typeface="Times New Roman" panose="02020603050405020304" pitchFamily="18" charset="0"/>
              </a:rPr>
              <a:t>All information relevant to a particular concept is stored in a single representation.</a:t>
            </a:r>
          </a:p>
          <a:p>
            <a:pPr algn="just">
              <a:lnSpc>
                <a:spcPct val="200000"/>
              </a:lnSpc>
            </a:pPr>
            <a:r>
              <a:rPr lang="en-US" sz="1800" dirty="0">
                <a:latin typeface="Times New Roman" panose="02020603050405020304" pitchFamily="18" charset="0"/>
                <a:cs typeface="Times New Roman" panose="02020603050405020304" pitchFamily="18" charset="0"/>
              </a:rPr>
              <a:t>This is like a data structure with similar properties and possibilities for knowledge representation as a semantic network</a:t>
            </a:r>
          </a:p>
          <a:p>
            <a:pPr algn="just">
              <a:lnSpc>
                <a:spcPct val="200000"/>
              </a:lnSpc>
            </a:pPr>
            <a:r>
              <a:rPr lang="en-US" sz="1800" dirty="0">
                <a:latin typeface="Times New Roman" panose="02020603050405020304" pitchFamily="18" charset="0"/>
                <a:cs typeface="Times New Roman" panose="02020603050405020304" pitchFamily="18" charset="0"/>
              </a:rPr>
              <a:t>It is used to understand </a:t>
            </a:r>
            <a:r>
              <a:rPr lang="en-US" sz="1800" b="1" dirty="0">
                <a:latin typeface="Times New Roman" panose="02020603050405020304" pitchFamily="18" charset="0"/>
                <a:cs typeface="Times New Roman" panose="02020603050405020304" pitchFamily="18" charset="0"/>
              </a:rPr>
              <a:t>what attributes and features are associated with a concept.</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25697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00050" y="0"/>
            <a:ext cx="8229600" cy="609600"/>
          </a:xfrm>
        </p:spPr>
        <p:txBody>
          <a:bodyPr/>
          <a:lstStyle/>
          <a:p>
            <a:r>
              <a:rPr lang="en-US" sz="3200" b="1" dirty="0">
                <a:latin typeface="Times New Roman" panose="02020603050405020304" pitchFamily="18" charset="0"/>
                <a:cs typeface="Times New Roman" panose="02020603050405020304" pitchFamily="18" charset="0"/>
              </a:rPr>
              <a:t>Semantic Frame</a:t>
            </a: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A34BD9D-9995-B1D5-F2B5-FCF9CA32577B}"/>
              </a:ext>
            </a:extLst>
          </p:cNvPr>
          <p:cNvSpPr>
            <a:spLocks noGrp="1"/>
          </p:cNvSpPr>
          <p:nvPr>
            <p:ph idx="1"/>
          </p:nvPr>
        </p:nvSpPr>
        <p:spPr>
          <a:xfrm>
            <a:off x="228600" y="609600"/>
            <a:ext cx="8686800" cy="5791200"/>
          </a:xfrm>
        </p:spPr>
        <p:txBody>
          <a:bodyPr/>
          <a:lstStyle/>
          <a:p>
            <a:pPr marL="0" indent="0" algn="just">
              <a:lnSpc>
                <a:spcPct val="200000"/>
              </a:lnSpc>
              <a:buNone/>
            </a:pPr>
            <a:r>
              <a:rPr lang="en-US" sz="1800" b="1" dirty="0">
                <a:latin typeface="Times New Roman" panose="02020603050405020304" pitchFamily="18" charset="0"/>
                <a:cs typeface="Times New Roman" panose="02020603050405020304" pitchFamily="18" charset="0"/>
              </a:rPr>
              <a:t>A semantic frame typically includes:</a:t>
            </a:r>
          </a:p>
          <a:p>
            <a:pPr algn="just">
              <a:lnSpc>
                <a:spcPct val="200000"/>
              </a:lnSpc>
              <a:buFont typeface="+mj-lt"/>
              <a:buAutoNum type="arabicPeriod"/>
            </a:pPr>
            <a:r>
              <a:rPr lang="en-US" sz="1800" b="1" dirty="0">
                <a:latin typeface="Times New Roman" panose="02020603050405020304" pitchFamily="18" charset="0"/>
                <a:cs typeface="Times New Roman" panose="02020603050405020304" pitchFamily="18" charset="0"/>
              </a:rPr>
              <a:t>Core Elements: </a:t>
            </a:r>
            <a:r>
              <a:rPr lang="en-US" sz="1800" dirty="0">
                <a:latin typeface="Times New Roman" panose="02020603050405020304" pitchFamily="18" charset="0"/>
                <a:cs typeface="Times New Roman" panose="02020603050405020304" pitchFamily="18" charset="0"/>
              </a:rPr>
              <a:t>These are the </a:t>
            </a:r>
            <a:r>
              <a:rPr lang="en-US" sz="1800" b="1" dirty="0">
                <a:latin typeface="Times New Roman" panose="02020603050405020304" pitchFamily="18" charset="0"/>
                <a:cs typeface="Times New Roman" panose="02020603050405020304" pitchFamily="18" charset="0"/>
              </a:rPr>
              <a:t>essential components or attributes associated </a:t>
            </a:r>
            <a:r>
              <a:rPr lang="en-US" sz="1800" dirty="0">
                <a:latin typeface="Times New Roman" panose="02020603050405020304" pitchFamily="18" charset="0"/>
                <a:cs typeface="Times New Roman" panose="02020603050405020304" pitchFamily="18" charset="0"/>
              </a:rPr>
              <a:t>with a </a:t>
            </a:r>
            <a:r>
              <a:rPr lang="en-US" sz="1800" b="1" dirty="0">
                <a:latin typeface="Times New Roman" panose="02020603050405020304" pitchFamily="18" charset="0"/>
                <a:cs typeface="Times New Roman" panose="02020603050405020304" pitchFamily="18" charset="0"/>
              </a:rPr>
              <a:t>specific concept</a:t>
            </a:r>
            <a:r>
              <a:rPr lang="en-US" sz="1800" dirty="0">
                <a:latin typeface="Times New Roman" panose="02020603050405020304" pitchFamily="18" charset="0"/>
                <a:cs typeface="Times New Roman" panose="02020603050405020304" pitchFamily="18" charset="0"/>
              </a:rPr>
              <a:t>. Core elements help define the concept and include roles, properties, and relationships between elements.</a:t>
            </a:r>
          </a:p>
          <a:p>
            <a:pPr algn="just">
              <a:lnSpc>
                <a:spcPct val="200000"/>
              </a:lnSpc>
              <a:buFont typeface="+mj-lt"/>
              <a:buAutoNum type="arabicPeriod"/>
            </a:pPr>
            <a:r>
              <a:rPr lang="en-US" sz="1800" b="1" dirty="0">
                <a:latin typeface="Times New Roman" panose="02020603050405020304" pitchFamily="18" charset="0"/>
                <a:cs typeface="Times New Roman" panose="02020603050405020304" pitchFamily="18" charset="0"/>
              </a:rPr>
              <a:t>Default Values</a:t>
            </a:r>
            <a:r>
              <a:rPr lang="en-US" sz="1800" dirty="0">
                <a:latin typeface="Times New Roman" panose="02020603050405020304" pitchFamily="18" charset="0"/>
                <a:cs typeface="Times New Roman" panose="02020603050405020304" pitchFamily="18" charset="0"/>
              </a:rPr>
              <a:t>: Each core element may have default values associated with it.</a:t>
            </a:r>
          </a:p>
          <a:p>
            <a:pPr algn="just">
              <a:lnSpc>
                <a:spcPct val="200000"/>
              </a:lnSpc>
              <a:buFont typeface="+mj-lt"/>
              <a:buAutoNum type="arabicPeriod"/>
            </a:pPr>
            <a:r>
              <a:rPr lang="en-US" sz="1800" b="1" dirty="0">
                <a:latin typeface="Times New Roman" panose="02020603050405020304" pitchFamily="18" charset="0"/>
                <a:cs typeface="Times New Roman" panose="02020603050405020304" pitchFamily="18" charset="0"/>
              </a:rPr>
              <a:t>Scripted Events: </a:t>
            </a:r>
            <a:r>
              <a:rPr lang="en-US" sz="1800" dirty="0">
                <a:latin typeface="Times New Roman" panose="02020603050405020304" pitchFamily="18" charset="0"/>
                <a:cs typeface="Times New Roman" panose="02020603050405020304" pitchFamily="18" charset="0"/>
              </a:rPr>
              <a:t>Semantic frames include information about typical events or scenarios associated with the concept, helping to understand how the concept functions in context.</a:t>
            </a:r>
          </a:p>
          <a:p>
            <a:pPr algn="just">
              <a:lnSpc>
                <a:spcPct val="200000"/>
              </a:lnSpc>
            </a:pPr>
            <a:endParaRPr lang="en-IN" sz="1800" dirty="0">
              <a:latin typeface="Times New Roman" panose="02020603050405020304" pitchFamily="18" charset="0"/>
              <a:cs typeface="Times New Roman" panose="02020603050405020304" pitchFamily="18" charset="0"/>
            </a:endParaRPr>
          </a:p>
          <a:p>
            <a:pPr algn="just">
              <a:lnSpc>
                <a:spcPct val="200000"/>
              </a:lnSpc>
            </a:pP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20368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00050" y="0"/>
            <a:ext cx="8229600" cy="609600"/>
          </a:xfrm>
        </p:spPr>
        <p:txBody>
          <a:bodyPr/>
          <a:lstStyle/>
          <a:p>
            <a:r>
              <a:rPr lang="en-US" sz="3200" b="1" dirty="0">
                <a:latin typeface="Times New Roman" panose="02020603050405020304" pitchFamily="18" charset="0"/>
                <a:cs typeface="Times New Roman" panose="02020603050405020304" pitchFamily="18" charset="0"/>
              </a:rPr>
              <a:t>Semantic Frame</a:t>
            </a:r>
            <a:endParaRPr lang="en-IN" sz="3200" b="1"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8B49D18E-8D2A-E2FB-5D61-556CD7DFF2E0}"/>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94983B95-2C5D-2DEB-B43B-5C5DD0A5CBF6}"/>
              </a:ext>
            </a:extLst>
          </p:cNvPr>
          <p:cNvPicPr>
            <a:picLocks noChangeAspect="1"/>
          </p:cNvPicPr>
          <p:nvPr/>
        </p:nvPicPr>
        <p:blipFill>
          <a:blip r:embed="rId2"/>
          <a:stretch>
            <a:fillRect/>
          </a:stretch>
        </p:blipFill>
        <p:spPr>
          <a:xfrm>
            <a:off x="0" y="574384"/>
            <a:ext cx="9144000" cy="4835816"/>
          </a:xfrm>
          <a:prstGeom prst="rect">
            <a:avLst/>
          </a:prstGeom>
        </p:spPr>
      </p:pic>
      <p:pic>
        <p:nvPicPr>
          <p:cNvPr id="8" name="Picture 7">
            <a:extLst>
              <a:ext uri="{FF2B5EF4-FFF2-40B4-BE49-F238E27FC236}">
                <a16:creationId xmlns:a16="http://schemas.microsoft.com/office/drawing/2014/main" id="{5B4E2861-DA3A-5218-2ECB-1B6DE00A6453}"/>
              </a:ext>
            </a:extLst>
          </p:cNvPr>
          <p:cNvPicPr>
            <a:picLocks noChangeAspect="1"/>
          </p:cNvPicPr>
          <p:nvPr/>
        </p:nvPicPr>
        <p:blipFill>
          <a:blip r:embed="rId3"/>
          <a:stretch>
            <a:fillRect/>
          </a:stretch>
        </p:blipFill>
        <p:spPr>
          <a:xfrm>
            <a:off x="685800" y="5363483"/>
            <a:ext cx="6454699" cy="1242201"/>
          </a:xfrm>
          <a:prstGeom prst="rect">
            <a:avLst/>
          </a:prstGeom>
        </p:spPr>
      </p:pic>
    </p:spTree>
    <p:extLst>
      <p:ext uri="{BB962C8B-B14F-4D97-AF65-F5344CB8AC3E}">
        <p14:creationId xmlns:p14="http://schemas.microsoft.com/office/powerpoint/2010/main" val="36988038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00050" y="0"/>
            <a:ext cx="8229600" cy="533400"/>
          </a:xfrm>
        </p:spPr>
        <p:txBody>
          <a:bodyPr/>
          <a:lstStyle/>
          <a:p>
            <a:r>
              <a:rPr lang="en-US" sz="3200" b="1" dirty="0">
                <a:latin typeface="Times New Roman" panose="02020603050405020304" pitchFamily="18" charset="0"/>
                <a:cs typeface="Times New Roman" panose="02020603050405020304" pitchFamily="18" charset="0"/>
              </a:rPr>
              <a:t>Semantic Frame</a:t>
            </a: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A34BD9D-9995-B1D5-F2B5-FCF9CA32577B}"/>
              </a:ext>
            </a:extLst>
          </p:cNvPr>
          <p:cNvSpPr>
            <a:spLocks noGrp="1"/>
          </p:cNvSpPr>
          <p:nvPr>
            <p:ph idx="1"/>
          </p:nvPr>
        </p:nvSpPr>
        <p:spPr>
          <a:xfrm>
            <a:off x="228600" y="533400"/>
            <a:ext cx="8686800" cy="6172200"/>
          </a:xfrm>
        </p:spPr>
        <p:txBody>
          <a:bodyPr/>
          <a:lstStyle/>
          <a:p>
            <a:pPr algn="just">
              <a:lnSpc>
                <a:spcPct val="150000"/>
              </a:lnSpc>
            </a:pPr>
            <a:r>
              <a:rPr lang="en-US" sz="1800" dirty="0">
                <a:latin typeface="Times New Roman" panose="02020603050405020304" pitchFamily="18" charset="0"/>
                <a:cs typeface="Times New Roman" panose="02020603050405020304" pitchFamily="18" charset="0"/>
              </a:rPr>
              <a:t>Let's consider an example of a semantic frame for the concept of </a:t>
            </a:r>
            <a:r>
              <a:rPr lang="en-US" sz="1800" b="1" dirty="0">
                <a:latin typeface="Times New Roman" panose="02020603050405020304" pitchFamily="18" charset="0"/>
                <a:cs typeface="Times New Roman" panose="02020603050405020304" pitchFamily="18" charset="0"/>
              </a:rPr>
              <a:t>"car." </a:t>
            </a:r>
            <a:r>
              <a:rPr lang="en-US" sz="1800" dirty="0">
                <a:latin typeface="Times New Roman" panose="02020603050405020304" pitchFamily="18" charset="0"/>
                <a:cs typeface="Times New Roman" panose="02020603050405020304" pitchFamily="18" charset="0"/>
              </a:rPr>
              <a:t>A simplified semantic frame for this concept might include the following elements:</a:t>
            </a:r>
          </a:p>
          <a:p>
            <a:pPr algn="l">
              <a:buFont typeface="+mj-lt"/>
              <a:buAutoNum type="arabicPeriod"/>
            </a:pPr>
            <a:r>
              <a:rPr lang="en-US" sz="1600" b="1" dirty="0">
                <a:latin typeface="Times New Roman" panose="02020603050405020304" pitchFamily="18" charset="0"/>
                <a:cs typeface="Times New Roman" panose="02020603050405020304" pitchFamily="18" charset="0"/>
              </a:rPr>
              <a:t>Core Elements:</a:t>
            </a:r>
          </a:p>
          <a:p>
            <a:pPr marL="742950" lvl="1" indent="-285750" algn="l">
              <a:buFont typeface="+mj-lt"/>
              <a:buAutoNum type="arabicPeriod"/>
            </a:pPr>
            <a:r>
              <a:rPr lang="en-US" sz="1600" b="1" dirty="0">
                <a:latin typeface="Times New Roman" panose="02020603050405020304" pitchFamily="18" charset="0"/>
                <a:cs typeface="Times New Roman" panose="02020603050405020304" pitchFamily="18" charset="0"/>
              </a:rPr>
              <a:t>Vehicle Type: </a:t>
            </a:r>
            <a:r>
              <a:rPr lang="en-US" sz="1600" dirty="0">
                <a:latin typeface="Times New Roman" panose="02020603050405020304" pitchFamily="18" charset="0"/>
                <a:cs typeface="Times New Roman" panose="02020603050405020304" pitchFamily="18" charset="0"/>
              </a:rPr>
              <a:t>This element specifies that the concept is a type of vehicle.</a:t>
            </a:r>
          </a:p>
          <a:p>
            <a:pPr marL="742950" lvl="1" indent="-285750" algn="l">
              <a:buFont typeface="+mj-lt"/>
              <a:buAutoNum type="arabicPeriod"/>
            </a:pPr>
            <a:r>
              <a:rPr lang="en-US" sz="1600" b="1" dirty="0">
                <a:latin typeface="Times New Roman" panose="02020603050405020304" pitchFamily="18" charset="0"/>
                <a:cs typeface="Times New Roman" panose="02020603050405020304" pitchFamily="18" charset="0"/>
              </a:rPr>
              <a:t>Wheels:</a:t>
            </a:r>
            <a:r>
              <a:rPr lang="en-US" sz="1600" dirty="0">
                <a:latin typeface="Times New Roman" panose="02020603050405020304" pitchFamily="18" charset="0"/>
                <a:cs typeface="Times New Roman" panose="02020603050405020304" pitchFamily="18" charset="0"/>
              </a:rPr>
              <a:t> Represents the number of wheels typically associated with a car.</a:t>
            </a:r>
          </a:p>
          <a:p>
            <a:pPr marL="742950" lvl="1" indent="-285750" algn="l">
              <a:buFont typeface="+mj-lt"/>
              <a:buAutoNum type="arabicPeriod"/>
            </a:pPr>
            <a:r>
              <a:rPr lang="en-US" sz="1600" b="1" dirty="0">
                <a:latin typeface="Times New Roman" panose="02020603050405020304" pitchFamily="18" charset="0"/>
                <a:cs typeface="Times New Roman" panose="02020603050405020304" pitchFamily="18" charset="0"/>
              </a:rPr>
              <a:t>Engine:</a:t>
            </a:r>
            <a:r>
              <a:rPr lang="en-US" sz="1600" dirty="0">
                <a:latin typeface="Times New Roman" panose="02020603050405020304" pitchFamily="18" charset="0"/>
                <a:cs typeface="Times New Roman" panose="02020603050405020304" pitchFamily="18" charset="0"/>
              </a:rPr>
              <a:t> Indicates the presence of an engine, which is essential for the car's operation.</a:t>
            </a:r>
          </a:p>
          <a:p>
            <a:pPr marL="742950" lvl="1" indent="-285750" algn="l">
              <a:buFont typeface="+mj-lt"/>
              <a:buAutoNum type="arabicPeriod"/>
            </a:pPr>
            <a:r>
              <a:rPr lang="en-US" sz="1600" b="1" dirty="0">
                <a:latin typeface="Times New Roman" panose="02020603050405020304" pitchFamily="18" charset="0"/>
                <a:cs typeface="Times New Roman" panose="02020603050405020304" pitchFamily="18" charset="0"/>
              </a:rPr>
              <a:t>Seats:</a:t>
            </a:r>
            <a:r>
              <a:rPr lang="en-US" sz="1600" dirty="0">
                <a:latin typeface="Times New Roman" panose="02020603050405020304" pitchFamily="18" charset="0"/>
                <a:cs typeface="Times New Roman" panose="02020603050405020304" pitchFamily="18" charset="0"/>
              </a:rPr>
              <a:t> Describes the seating capacity of the car.</a:t>
            </a:r>
          </a:p>
          <a:p>
            <a:pPr marL="742950" lvl="1" indent="-285750" algn="l">
              <a:buFont typeface="+mj-lt"/>
              <a:buAutoNum type="arabicPeriod"/>
            </a:pPr>
            <a:r>
              <a:rPr lang="en-US" sz="1600" b="1" dirty="0">
                <a:latin typeface="Times New Roman" panose="02020603050405020304" pitchFamily="18" charset="0"/>
                <a:cs typeface="Times New Roman" panose="02020603050405020304" pitchFamily="18" charset="0"/>
              </a:rPr>
              <a:t>Steering Wheel: </a:t>
            </a:r>
            <a:r>
              <a:rPr lang="en-US" sz="1600" dirty="0">
                <a:latin typeface="Times New Roman" panose="02020603050405020304" pitchFamily="18" charset="0"/>
                <a:cs typeface="Times New Roman" panose="02020603050405020304" pitchFamily="18" charset="0"/>
              </a:rPr>
              <a:t>Represents the presence of a steering wheel for controlling the car's direction.</a:t>
            </a:r>
          </a:p>
          <a:p>
            <a:pPr algn="l">
              <a:buFont typeface="+mj-lt"/>
              <a:buAutoNum type="arabicPeriod"/>
            </a:pPr>
            <a:r>
              <a:rPr lang="en-US" sz="1600" b="1" dirty="0">
                <a:latin typeface="Times New Roman" panose="02020603050405020304" pitchFamily="18" charset="0"/>
                <a:cs typeface="Times New Roman" panose="02020603050405020304" pitchFamily="18" charset="0"/>
              </a:rPr>
              <a:t>Default Values:</a:t>
            </a:r>
          </a:p>
          <a:p>
            <a:pPr marL="742950" lvl="1" indent="-285750" algn="l">
              <a:buFont typeface="+mj-lt"/>
              <a:buAutoNum type="arabicPeriod"/>
            </a:pPr>
            <a:r>
              <a:rPr lang="en-US" sz="1600" dirty="0">
                <a:latin typeface="Times New Roman" panose="02020603050405020304" pitchFamily="18" charset="0"/>
                <a:cs typeface="Times New Roman" panose="02020603050405020304" pitchFamily="18" charset="0"/>
              </a:rPr>
              <a:t>For "Wheels," the default value might be "four," as most cars have four wheels.</a:t>
            </a:r>
          </a:p>
          <a:p>
            <a:pPr marL="742950" lvl="1" indent="-285750" algn="l">
              <a:buFont typeface="+mj-lt"/>
              <a:buAutoNum type="arabicPeriod"/>
            </a:pPr>
            <a:r>
              <a:rPr lang="en-US" sz="1600" dirty="0">
                <a:latin typeface="Times New Roman" panose="02020603050405020304" pitchFamily="18" charset="0"/>
                <a:cs typeface="Times New Roman" panose="02020603050405020304" pitchFamily="18" charset="0"/>
              </a:rPr>
              <a:t>For "Engine," the default value would be "yes," indicating the presence of an engine.</a:t>
            </a:r>
          </a:p>
          <a:p>
            <a:pPr marL="742950" lvl="1" indent="-285750" algn="l">
              <a:buFont typeface="+mj-lt"/>
              <a:buAutoNum type="arabicPeriod"/>
            </a:pPr>
            <a:r>
              <a:rPr lang="en-US" sz="1600" dirty="0">
                <a:latin typeface="Times New Roman" panose="02020603050405020304" pitchFamily="18" charset="0"/>
                <a:cs typeface="Times New Roman" panose="02020603050405020304" pitchFamily="18" charset="0"/>
              </a:rPr>
              <a:t>For "Seats," the default value could be "five," representing a typical five-seat configuration.</a:t>
            </a:r>
          </a:p>
          <a:p>
            <a:pPr marL="742950" lvl="1" indent="-285750" algn="l">
              <a:buFont typeface="+mj-lt"/>
              <a:buAutoNum type="arabicPeriod"/>
            </a:pPr>
            <a:r>
              <a:rPr lang="en-US" sz="1600" dirty="0">
                <a:latin typeface="Times New Roman" panose="02020603050405020304" pitchFamily="18" charset="0"/>
                <a:cs typeface="Times New Roman" panose="02020603050405020304" pitchFamily="18" charset="0"/>
              </a:rPr>
              <a:t>For "Steering Wheel," the default value is "yes."</a:t>
            </a:r>
          </a:p>
          <a:p>
            <a:pPr algn="l">
              <a:buFont typeface="+mj-lt"/>
              <a:buAutoNum type="arabicPeriod"/>
            </a:pPr>
            <a:r>
              <a:rPr lang="en-US" sz="1600" b="1" dirty="0">
                <a:latin typeface="Times New Roman" panose="02020603050405020304" pitchFamily="18" charset="0"/>
                <a:cs typeface="Times New Roman" panose="02020603050405020304" pitchFamily="18" charset="0"/>
              </a:rPr>
              <a:t>Scripted Events:</a:t>
            </a:r>
          </a:p>
          <a:p>
            <a:pPr marL="742950" lvl="1" indent="-285750" algn="l">
              <a:buFont typeface="+mj-lt"/>
              <a:buAutoNum type="arabicPeriod"/>
            </a:pPr>
            <a:r>
              <a:rPr lang="en-US" sz="1600" dirty="0">
                <a:latin typeface="Times New Roman" panose="02020603050405020304" pitchFamily="18" charset="0"/>
                <a:cs typeface="Times New Roman" panose="02020603050405020304" pitchFamily="18" charset="0"/>
              </a:rPr>
              <a:t>"Driving": Describes the typical action associated with a car, which is driving.</a:t>
            </a:r>
          </a:p>
          <a:p>
            <a:pPr marL="742950" lvl="1" indent="-285750" algn="l">
              <a:buFont typeface="+mj-lt"/>
              <a:buAutoNum type="arabicPeriod"/>
            </a:pPr>
            <a:r>
              <a:rPr lang="en-US" sz="1600" dirty="0">
                <a:latin typeface="Times New Roman" panose="02020603050405020304" pitchFamily="18" charset="0"/>
                <a:cs typeface="Times New Roman" panose="02020603050405020304" pitchFamily="18" charset="0"/>
              </a:rPr>
              <a:t>"Parking": Represents another common action involving cars.</a:t>
            </a:r>
          </a:p>
          <a:p>
            <a:pPr marL="742950" lvl="1" indent="-285750" algn="l">
              <a:buFont typeface="+mj-lt"/>
              <a:buAutoNum type="arabicPeriod"/>
            </a:pPr>
            <a:r>
              <a:rPr lang="en-US" sz="1600" dirty="0">
                <a:latin typeface="Times New Roman" panose="02020603050405020304" pitchFamily="18" charset="0"/>
                <a:cs typeface="Times New Roman" panose="02020603050405020304" pitchFamily="18" charset="0"/>
              </a:rPr>
              <a:t>"Refueling": Describes the process of filling the car's fuel tank.</a:t>
            </a:r>
          </a:p>
          <a:p>
            <a:pPr algn="just">
              <a:lnSpc>
                <a:spcPct val="150000"/>
              </a:lnSpc>
            </a:pPr>
            <a:endParaRPr lang="en-IN"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37152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00050" y="0"/>
            <a:ext cx="8229600" cy="533400"/>
          </a:xfrm>
        </p:spPr>
        <p:txBody>
          <a:bodyPr/>
          <a:lstStyle/>
          <a:p>
            <a:r>
              <a:rPr lang="en-US" sz="3200" b="1" dirty="0">
                <a:latin typeface="Times New Roman" panose="02020603050405020304" pitchFamily="18" charset="0"/>
                <a:cs typeface="Times New Roman" panose="02020603050405020304" pitchFamily="18" charset="0"/>
              </a:rPr>
              <a:t>Semantic Frame</a:t>
            </a: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A34BD9D-9995-B1D5-F2B5-FCF9CA32577B}"/>
              </a:ext>
            </a:extLst>
          </p:cNvPr>
          <p:cNvSpPr>
            <a:spLocks noGrp="1"/>
          </p:cNvSpPr>
          <p:nvPr>
            <p:ph idx="1"/>
          </p:nvPr>
        </p:nvSpPr>
        <p:spPr>
          <a:xfrm>
            <a:off x="228600" y="533400"/>
            <a:ext cx="8686800" cy="5791200"/>
          </a:xfrm>
        </p:spPr>
        <p:txBody>
          <a:bodyPr/>
          <a:lstStyle/>
          <a:p>
            <a:pPr algn="just">
              <a:lnSpc>
                <a:spcPct val="200000"/>
              </a:lnSpc>
            </a:pPr>
            <a:r>
              <a:rPr lang="en-US" sz="1800" dirty="0">
                <a:latin typeface="Times New Roman" panose="02020603050405020304" pitchFamily="18" charset="0"/>
                <a:cs typeface="Times New Roman" panose="02020603050405020304" pitchFamily="18" charset="0"/>
              </a:rPr>
              <a:t>This semantic frame for "car" provides a </a:t>
            </a:r>
            <a:r>
              <a:rPr lang="en-US" sz="1800" b="1" dirty="0">
                <a:latin typeface="Times New Roman" panose="02020603050405020304" pitchFamily="18" charset="0"/>
                <a:cs typeface="Times New Roman" panose="02020603050405020304" pitchFamily="18" charset="0"/>
              </a:rPr>
              <a:t>structured representation of the concept</a:t>
            </a:r>
            <a:r>
              <a:rPr lang="en-US" sz="1800" dirty="0">
                <a:latin typeface="Times New Roman" panose="02020603050405020304" pitchFamily="18" charset="0"/>
                <a:cs typeface="Times New Roman" panose="02020603050405020304" pitchFamily="18" charset="0"/>
              </a:rPr>
              <a:t>, allowing individuals to understand </a:t>
            </a:r>
            <a:r>
              <a:rPr lang="en-US" sz="1800" b="1" dirty="0">
                <a:latin typeface="Times New Roman" panose="02020603050405020304" pitchFamily="18" charset="0"/>
                <a:cs typeface="Times New Roman" panose="02020603050405020304" pitchFamily="18" charset="0"/>
              </a:rPr>
              <a:t>what attributes and features are associated with a car. </a:t>
            </a:r>
            <a:r>
              <a:rPr lang="en-US" sz="1800" dirty="0">
                <a:latin typeface="Times New Roman" panose="02020603050405020304" pitchFamily="18" charset="0"/>
                <a:cs typeface="Times New Roman" panose="02020603050405020304" pitchFamily="18" charset="0"/>
              </a:rPr>
              <a:t>It helps in </a:t>
            </a:r>
            <a:r>
              <a:rPr lang="en-US" sz="1800" b="1" dirty="0">
                <a:latin typeface="Times New Roman" panose="02020603050405020304" pitchFamily="18" charset="0"/>
                <a:cs typeface="Times New Roman" panose="02020603050405020304" pitchFamily="18" charset="0"/>
              </a:rPr>
              <a:t>recognizing and processing information </a:t>
            </a:r>
            <a:r>
              <a:rPr lang="en-US" sz="1800" dirty="0">
                <a:latin typeface="Times New Roman" panose="02020603050405020304" pitchFamily="18" charset="0"/>
                <a:cs typeface="Times New Roman" panose="02020603050405020304" pitchFamily="18" charset="0"/>
              </a:rPr>
              <a:t>related to cars in various </a:t>
            </a:r>
            <a:r>
              <a:rPr lang="en-US" sz="1800" b="1" dirty="0">
                <a:latin typeface="Times New Roman" panose="02020603050405020304" pitchFamily="18" charset="0"/>
                <a:cs typeface="Times New Roman" panose="02020603050405020304" pitchFamily="18" charset="0"/>
              </a:rPr>
              <a:t>contexts / applications.</a:t>
            </a:r>
          </a:p>
          <a:p>
            <a:pPr algn="just">
              <a:lnSpc>
                <a:spcPct val="200000"/>
              </a:lnSpc>
            </a:pPr>
            <a:r>
              <a:rPr lang="en-US" sz="1800" dirty="0">
                <a:latin typeface="Times New Roman" panose="02020603050405020304" pitchFamily="18" charset="0"/>
                <a:cs typeface="Times New Roman" panose="02020603050405020304" pitchFamily="18" charset="0"/>
              </a:rPr>
              <a:t>For instance, when encountering the sentence "The red car with four seats and a powerful engine was parked in the driveway," the semantic frame for "car" can help identify and extract information about the car's color, seating capacity, and engine characteristics. This structured representation is valuable in natural language understanding and various NLP applications.</a:t>
            </a:r>
          </a:p>
          <a:p>
            <a:pPr algn="just">
              <a:lnSpc>
                <a:spcPct val="150000"/>
              </a:lnSpc>
            </a:pP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62433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00050" y="-32994"/>
            <a:ext cx="8229600" cy="609600"/>
          </a:xfrm>
        </p:spPr>
        <p:txBody>
          <a:bodyPr/>
          <a:lstStyle/>
          <a:p>
            <a:r>
              <a:rPr lang="en-US" sz="3200" b="1" dirty="0">
                <a:latin typeface="Times New Roman" panose="02020603050405020304" pitchFamily="18" charset="0"/>
                <a:cs typeface="Times New Roman" panose="02020603050405020304" pitchFamily="18" charset="0"/>
              </a:rPr>
              <a:t>Semantic Frame</a:t>
            </a: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A34BD9D-9995-B1D5-F2B5-FCF9CA32577B}"/>
              </a:ext>
            </a:extLst>
          </p:cNvPr>
          <p:cNvSpPr>
            <a:spLocks noGrp="1"/>
          </p:cNvSpPr>
          <p:nvPr>
            <p:ph idx="1"/>
          </p:nvPr>
        </p:nvSpPr>
        <p:spPr>
          <a:xfrm>
            <a:off x="0" y="457200"/>
            <a:ext cx="8991600" cy="4525963"/>
          </a:xfrm>
        </p:spPr>
        <p:txBody>
          <a:bodyPr/>
          <a:lstStyle/>
          <a:p>
            <a:pPr algn="just">
              <a:lnSpc>
                <a:spcPct val="150000"/>
              </a:lnSpc>
            </a:pPr>
            <a:r>
              <a:rPr lang="en-US" sz="1800" dirty="0">
                <a:latin typeface="Times New Roman" panose="02020603050405020304" pitchFamily="18" charset="0"/>
                <a:cs typeface="Times New Roman" panose="02020603050405020304" pitchFamily="18" charset="0"/>
              </a:rPr>
              <a:t>Semantic frame plays a crucial role in applications that require a deeper understanding of the meaning of words and the relationships between them, such as question answering.</a:t>
            </a:r>
          </a:p>
          <a:p>
            <a:pPr algn="just">
              <a:lnSpc>
                <a:spcPct val="150000"/>
              </a:lnSpc>
            </a:pPr>
            <a:r>
              <a:rPr lang="en-US" sz="1800" b="1" dirty="0">
                <a:latin typeface="Times New Roman" panose="02020603050405020304" pitchFamily="18" charset="0"/>
                <a:cs typeface="Times New Roman" panose="02020603050405020304" pitchFamily="18" charset="0"/>
              </a:rPr>
              <a:t>Example Text: "John gave Mary a beautiful bouquet of flowers for her birthday.“</a:t>
            </a:r>
          </a:p>
          <a:p>
            <a:pPr algn="just">
              <a:lnSpc>
                <a:spcPct val="150000"/>
              </a:lnSpc>
            </a:pPr>
            <a:r>
              <a:rPr lang="en-US" sz="1800" dirty="0">
                <a:latin typeface="Times New Roman" panose="02020603050405020304" pitchFamily="18" charset="0"/>
                <a:cs typeface="Times New Roman" panose="02020603050405020304" pitchFamily="18" charset="0"/>
              </a:rPr>
              <a:t>We wanted to be able to ask a computer, for example, </a:t>
            </a:r>
            <a:r>
              <a:rPr lang="en-US" sz="1800" b="1" dirty="0">
                <a:latin typeface="Times New Roman" panose="02020603050405020304" pitchFamily="18" charset="0"/>
                <a:cs typeface="Times New Roman" panose="02020603050405020304" pitchFamily="18" charset="0"/>
              </a:rPr>
              <a:t>Question: "Who gave Mary a beautiful bouquet of flowers for her birthday?"</a:t>
            </a:r>
            <a:endParaRPr lang="en-IN" sz="1800" b="1" dirty="0">
              <a:latin typeface="Times New Roman" panose="02020603050405020304" pitchFamily="18" charset="0"/>
              <a:cs typeface="Times New Roman" panose="02020603050405020304" pitchFamily="18" charset="0"/>
            </a:endParaRPr>
          </a:p>
          <a:p>
            <a:pPr algn="just">
              <a:lnSpc>
                <a:spcPct val="150000"/>
              </a:lnSpc>
            </a:pPr>
            <a:r>
              <a:rPr lang="en-US" sz="1800" dirty="0">
                <a:latin typeface="Times New Roman" panose="02020603050405020304" pitchFamily="18" charset="0"/>
                <a:cs typeface="Times New Roman" panose="02020603050405020304" pitchFamily="18" charset="0"/>
              </a:rPr>
              <a:t>But what if this computer can parse those sentences into semantic frames?</a:t>
            </a:r>
          </a:p>
          <a:p>
            <a:pPr marL="0" indent="0" algn="just">
              <a:lnSpc>
                <a:spcPct val="150000"/>
              </a:lnSpc>
              <a:buNone/>
            </a:pPr>
            <a:r>
              <a:rPr lang="en-US" sz="1800" b="1" dirty="0">
                <a:latin typeface="Times New Roman" panose="02020603050405020304" pitchFamily="18" charset="0"/>
                <a:cs typeface="Times New Roman" panose="02020603050405020304" pitchFamily="18" charset="0"/>
              </a:rPr>
              <a:t>Semantic Frame Parsing:</a:t>
            </a:r>
          </a:p>
          <a:p>
            <a:pPr algn="just">
              <a:lnSpc>
                <a:spcPct val="150000"/>
              </a:lnSpc>
              <a:buFont typeface="+mj-lt"/>
              <a:buAutoNum type="arabicPeriod"/>
            </a:pPr>
            <a:r>
              <a:rPr lang="en-US" sz="1800" b="1" dirty="0">
                <a:latin typeface="Times New Roman" panose="02020603050405020304" pitchFamily="18" charset="0"/>
                <a:cs typeface="Times New Roman" panose="02020603050405020304" pitchFamily="18" charset="0"/>
              </a:rPr>
              <a:t>Predicate: "gave"</a:t>
            </a:r>
          </a:p>
          <a:p>
            <a:pPr algn="just">
              <a:lnSpc>
                <a:spcPct val="150000"/>
              </a:lnSpc>
              <a:buFont typeface="+mj-lt"/>
              <a:buAutoNum type="arabicPeriod"/>
            </a:pPr>
            <a:r>
              <a:rPr lang="en-US" sz="1800" b="1" dirty="0">
                <a:latin typeface="Times New Roman" panose="02020603050405020304" pitchFamily="18" charset="0"/>
                <a:cs typeface="Times New Roman" panose="02020603050405020304" pitchFamily="18" charset="0"/>
              </a:rPr>
              <a:t>Roles/Entities:</a:t>
            </a:r>
          </a:p>
          <a:p>
            <a:pPr marL="742950" lvl="1" indent="-285750" algn="just">
              <a:lnSpc>
                <a:spcPct val="150000"/>
              </a:lnSpc>
              <a:buFont typeface="+mj-lt"/>
              <a:buAutoNum type="arabicPeriod"/>
            </a:pPr>
            <a:r>
              <a:rPr lang="en-US" sz="1800" dirty="0">
                <a:latin typeface="Times New Roman" panose="02020603050405020304" pitchFamily="18" charset="0"/>
                <a:cs typeface="Times New Roman" panose="02020603050405020304" pitchFamily="18" charset="0"/>
              </a:rPr>
              <a:t>Agent/Subject: "John"</a:t>
            </a:r>
          </a:p>
          <a:p>
            <a:pPr marL="742950" lvl="1" indent="-285750" algn="just">
              <a:lnSpc>
                <a:spcPct val="150000"/>
              </a:lnSpc>
              <a:buFont typeface="+mj-lt"/>
              <a:buAutoNum type="arabicPeriod"/>
            </a:pPr>
            <a:r>
              <a:rPr lang="en-US" sz="1800" dirty="0">
                <a:latin typeface="Times New Roman" panose="02020603050405020304" pitchFamily="18" charset="0"/>
                <a:cs typeface="Times New Roman" panose="02020603050405020304" pitchFamily="18" charset="0"/>
              </a:rPr>
              <a:t>Recipient/Indirect Object: "Mary"</a:t>
            </a:r>
          </a:p>
          <a:p>
            <a:pPr marL="742950" lvl="1" indent="-285750" algn="just">
              <a:lnSpc>
                <a:spcPct val="150000"/>
              </a:lnSpc>
              <a:buFont typeface="+mj-lt"/>
              <a:buAutoNum type="arabicPeriod"/>
            </a:pPr>
            <a:r>
              <a:rPr lang="en-US" sz="1800" dirty="0">
                <a:latin typeface="Times New Roman" panose="02020603050405020304" pitchFamily="18" charset="0"/>
                <a:cs typeface="Times New Roman" panose="02020603050405020304" pitchFamily="18" charset="0"/>
              </a:rPr>
              <a:t>Theme/Direct Object: "a beautiful bouquet of flowers"</a:t>
            </a:r>
          </a:p>
          <a:p>
            <a:pPr marL="742950" lvl="1" indent="-285750" algn="just">
              <a:lnSpc>
                <a:spcPct val="150000"/>
              </a:lnSpc>
              <a:buFont typeface="+mj-lt"/>
              <a:buAutoNum type="arabicPeriod"/>
            </a:pPr>
            <a:r>
              <a:rPr lang="en-US" sz="1800" dirty="0">
                <a:latin typeface="Times New Roman" panose="02020603050405020304" pitchFamily="18" charset="0"/>
                <a:cs typeface="Times New Roman" panose="02020603050405020304" pitchFamily="18" charset="0"/>
              </a:rPr>
              <a:t>Purpose/Time: "for her birthday“</a:t>
            </a:r>
          </a:p>
          <a:p>
            <a:pPr marL="457200" lvl="1" indent="0" algn="just">
              <a:lnSpc>
                <a:spcPct val="150000"/>
              </a:lnSpc>
              <a:buNone/>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291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242430"/>
            <a:ext cx="8229600" cy="563562"/>
          </a:xfrm>
        </p:spPr>
        <p:txBody>
          <a:bodyPr/>
          <a:lstStyle/>
          <a:p>
            <a:br>
              <a:rPr lang="en-IN" b="1" dirty="0">
                <a:latin typeface="Times New Roman" panose="02020603050405020304" pitchFamily="18" charset="0"/>
                <a:cs typeface="Times New Roman" panose="02020603050405020304" pitchFamily="18" charset="0"/>
              </a:rPr>
            </a:br>
            <a:r>
              <a:rPr lang="en-IN" b="1" dirty="0">
                <a:latin typeface="Times New Roman" panose="02020603050405020304" pitchFamily="18" charset="0"/>
                <a:cs typeface="Times New Roman" panose="02020603050405020304" pitchFamily="18" charset="0"/>
              </a:rPr>
              <a:t>Semantic Relations</a:t>
            </a:r>
            <a:br>
              <a:rPr lang="en-US" b="1"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838200"/>
            <a:ext cx="8686800" cy="6117213"/>
          </a:xfrm>
        </p:spPr>
        <p:txBody>
          <a:bodyPr/>
          <a:lstStyle/>
          <a:p>
            <a:pPr algn="just">
              <a:lnSpc>
                <a:spcPct val="150000"/>
              </a:lnSpc>
            </a:pPr>
            <a:r>
              <a:rPr lang="en-US" sz="2400" dirty="0">
                <a:latin typeface="Times New Roman" panose="02020603050405020304" pitchFamily="18" charset="0"/>
                <a:cs typeface="Times New Roman" panose="02020603050405020304" pitchFamily="18" charset="0"/>
              </a:rPr>
              <a:t>At word level, we will study semantic relationships like the following:</a:t>
            </a:r>
          </a:p>
          <a:p>
            <a:pPr lvl="1" algn="just">
              <a:lnSpc>
                <a:spcPct val="150000"/>
              </a:lnSpc>
            </a:pPr>
            <a:r>
              <a:rPr lang="en-US" sz="2400" b="1" dirty="0">
                <a:latin typeface="Times New Roman" panose="02020603050405020304" pitchFamily="18" charset="0"/>
                <a:cs typeface="Times New Roman" panose="02020603050405020304" pitchFamily="18" charset="0"/>
              </a:rPr>
              <a:t>Synonymy</a:t>
            </a:r>
          </a:p>
          <a:p>
            <a:pPr lvl="1" algn="just">
              <a:lnSpc>
                <a:spcPct val="150000"/>
              </a:lnSpc>
            </a:pPr>
            <a:r>
              <a:rPr lang="en-US" sz="2400" b="1" dirty="0">
                <a:latin typeface="Times New Roman" panose="02020603050405020304" pitchFamily="18" charset="0"/>
                <a:cs typeface="Times New Roman" panose="02020603050405020304" pitchFamily="18" charset="0"/>
              </a:rPr>
              <a:t>Antonymy</a:t>
            </a:r>
          </a:p>
          <a:p>
            <a:pPr lvl="1" algn="just">
              <a:lnSpc>
                <a:spcPct val="150000"/>
              </a:lnSpc>
            </a:pPr>
            <a:r>
              <a:rPr lang="en-US" sz="2400" b="1" dirty="0">
                <a:latin typeface="Times New Roman" panose="02020603050405020304" pitchFamily="18" charset="0"/>
                <a:cs typeface="Times New Roman" panose="02020603050405020304" pitchFamily="18" charset="0"/>
              </a:rPr>
              <a:t>Homonymy</a:t>
            </a:r>
          </a:p>
          <a:p>
            <a:pPr lvl="1" algn="just">
              <a:lnSpc>
                <a:spcPct val="150000"/>
              </a:lnSpc>
            </a:pPr>
            <a:r>
              <a:rPr lang="en-US" sz="2400" b="1" dirty="0">
                <a:latin typeface="Times New Roman" panose="02020603050405020304" pitchFamily="18" charset="0"/>
                <a:cs typeface="Times New Roman" panose="02020603050405020304" pitchFamily="18" charset="0"/>
              </a:rPr>
              <a:t>polysemy </a:t>
            </a:r>
          </a:p>
          <a:p>
            <a:pPr lvl="1" algn="just">
              <a:lnSpc>
                <a:spcPct val="150000"/>
              </a:lnSpc>
            </a:pPr>
            <a:r>
              <a:rPr lang="en-US" sz="2400" b="1" dirty="0">
                <a:latin typeface="Times New Roman" panose="02020603050405020304" pitchFamily="18" charset="0"/>
                <a:cs typeface="Times New Roman" panose="02020603050405020304" pitchFamily="18" charset="0"/>
              </a:rPr>
              <a:t>metonymy</a:t>
            </a:r>
          </a:p>
          <a:p>
            <a:pPr algn="just">
              <a:lnSpc>
                <a:spcPct val="150000"/>
              </a:lnSpc>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12410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00050" y="-32994"/>
            <a:ext cx="8229600" cy="609600"/>
          </a:xfrm>
        </p:spPr>
        <p:txBody>
          <a:bodyPr/>
          <a:lstStyle/>
          <a:p>
            <a:r>
              <a:rPr lang="en-US" sz="3200" b="1" dirty="0">
                <a:latin typeface="Times New Roman" panose="02020603050405020304" pitchFamily="18" charset="0"/>
                <a:cs typeface="Times New Roman" panose="02020603050405020304" pitchFamily="18" charset="0"/>
              </a:rPr>
              <a:t>Semantic Frame</a:t>
            </a: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A34BD9D-9995-B1D5-F2B5-FCF9CA32577B}"/>
              </a:ext>
            </a:extLst>
          </p:cNvPr>
          <p:cNvSpPr>
            <a:spLocks noGrp="1"/>
          </p:cNvSpPr>
          <p:nvPr>
            <p:ph idx="1"/>
          </p:nvPr>
        </p:nvSpPr>
        <p:spPr>
          <a:xfrm>
            <a:off x="152400" y="457200"/>
            <a:ext cx="8489819" cy="4525963"/>
          </a:xfrm>
        </p:spPr>
        <p:txBody>
          <a:bodyPr/>
          <a:lstStyle/>
          <a:p>
            <a:pPr algn="just">
              <a:lnSpc>
                <a:spcPct val="150000"/>
              </a:lnSpc>
            </a:pPr>
            <a:r>
              <a:rPr lang="en-US" sz="1600" b="1" dirty="0">
                <a:latin typeface="Times New Roman" panose="02020603050405020304" pitchFamily="18" charset="0"/>
                <a:cs typeface="Times New Roman" panose="02020603050405020304" pitchFamily="18" charset="0"/>
              </a:rPr>
              <a:t>Semantic Frame in Question Answering:</a:t>
            </a:r>
          </a:p>
          <a:p>
            <a:pPr algn="just">
              <a:lnSpc>
                <a:spcPct val="150000"/>
              </a:lnSpc>
              <a:buFont typeface="+mj-lt"/>
              <a:buAutoNum type="arabicPeriod"/>
            </a:pPr>
            <a:r>
              <a:rPr lang="en-US" sz="1600" b="1" dirty="0">
                <a:latin typeface="Times New Roman" panose="02020603050405020304" pitchFamily="18" charset="0"/>
                <a:cs typeface="Times New Roman" panose="02020603050405020304" pitchFamily="18" charset="0"/>
              </a:rPr>
              <a:t>Question Parsing: </a:t>
            </a:r>
            <a:r>
              <a:rPr lang="en-US" sz="1600" dirty="0">
                <a:latin typeface="Times New Roman" panose="02020603050405020304" pitchFamily="18" charset="0"/>
                <a:cs typeface="Times New Roman" panose="02020603050405020304" pitchFamily="18" charset="0"/>
              </a:rPr>
              <a:t>The question is asking about the entity that performed the action and the recipient of that action.</a:t>
            </a:r>
          </a:p>
          <a:p>
            <a:pPr algn="just">
              <a:lnSpc>
                <a:spcPct val="150000"/>
              </a:lnSpc>
              <a:buFont typeface="+mj-lt"/>
              <a:buAutoNum type="arabicPeriod"/>
            </a:pPr>
            <a:r>
              <a:rPr lang="en-US" sz="1600" b="1" dirty="0">
                <a:latin typeface="Times New Roman" panose="02020603050405020304" pitchFamily="18" charset="0"/>
                <a:cs typeface="Times New Roman" panose="02020603050405020304" pitchFamily="18" charset="0"/>
              </a:rPr>
              <a:t>Semantic Matching: </a:t>
            </a:r>
            <a:r>
              <a:rPr lang="en-US" sz="1600" dirty="0">
                <a:latin typeface="Times New Roman" panose="02020603050405020304" pitchFamily="18" charset="0"/>
                <a:cs typeface="Times New Roman" panose="02020603050405020304" pitchFamily="18" charset="0"/>
              </a:rPr>
              <a:t>The system matches the question's semantics with the parsed semantic frame of the text.</a:t>
            </a:r>
          </a:p>
          <a:p>
            <a:pPr algn="just">
              <a:lnSpc>
                <a:spcPct val="150000"/>
              </a:lnSpc>
              <a:buFont typeface="+mj-lt"/>
              <a:buAutoNum type="arabicPeriod"/>
            </a:pPr>
            <a:r>
              <a:rPr lang="en-US" sz="1600" b="1" dirty="0">
                <a:latin typeface="Times New Roman" panose="02020603050405020304" pitchFamily="18" charset="0"/>
                <a:cs typeface="Times New Roman" panose="02020603050405020304" pitchFamily="18" charset="0"/>
              </a:rPr>
              <a:t>Answer Extraction</a:t>
            </a:r>
            <a:r>
              <a:rPr lang="en-US" sz="1600" dirty="0">
                <a:latin typeface="Times New Roman" panose="02020603050405020304" pitchFamily="18" charset="0"/>
                <a:cs typeface="Times New Roman" panose="02020603050405020304" pitchFamily="18" charset="0"/>
              </a:rPr>
              <a:t>: Based on the semantic roles identified in the frame, the system extracts the answer, </a:t>
            </a:r>
            <a:r>
              <a:rPr lang="en-US" sz="1600" b="1" dirty="0">
                <a:latin typeface="Times New Roman" panose="02020603050405020304" pitchFamily="18" charset="0"/>
                <a:cs typeface="Times New Roman" panose="02020603050405020304" pitchFamily="18" charset="0"/>
              </a:rPr>
              <a:t>which is "John."</a:t>
            </a:r>
          </a:p>
          <a:p>
            <a:pPr algn="just">
              <a:lnSpc>
                <a:spcPct val="150000"/>
              </a:lnSpc>
            </a:pPr>
            <a:r>
              <a:rPr lang="en-US" sz="1600" dirty="0">
                <a:latin typeface="Times New Roman" panose="02020603050405020304" pitchFamily="18" charset="0"/>
                <a:cs typeface="Times New Roman" panose="02020603050405020304" pitchFamily="18" charset="0"/>
              </a:rPr>
              <a:t>In this example, </a:t>
            </a:r>
            <a:r>
              <a:rPr lang="en-US" sz="1600" b="1" dirty="0">
                <a:latin typeface="Times New Roman" panose="02020603050405020304" pitchFamily="18" charset="0"/>
                <a:cs typeface="Times New Roman" panose="02020603050405020304" pitchFamily="18" charset="0"/>
              </a:rPr>
              <a:t>semantic frame parsing enables the question-answering system</a:t>
            </a:r>
            <a:r>
              <a:rPr lang="en-US" sz="1600" dirty="0">
                <a:latin typeface="Times New Roman" panose="02020603050405020304" pitchFamily="18" charset="0"/>
                <a:cs typeface="Times New Roman" panose="02020603050405020304" pitchFamily="18" charset="0"/>
              </a:rPr>
              <a:t> to understand the underlying meaning of the text and </a:t>
            </a:r>
            <a:r>
              <a:rPr lang="en-US" sz="1600" b="1" dirty="0">
                <a:latin typeface="Times New Roman" panose="02020603050405020304" pitchFamily="18" charset="0"/>
                <a:cs typeface="Times New Roman" panose="02020603050405020304" pitchFamily="18" charset="0"/>
              </a:rPr>
              <a:t>identify that "John" is the entity that performed the action of giving, and "Mary" is the recipient. </a:t>
            </a:r>
            <a:r>
              <a:rPr lang="en-US" sz="1600" dirty="0">
                <a:latin typeface="Times New Roman" panose="02020603050405020304" pitchFamily="18" charset="0"/>
                <a:cs typeface="Times New Roman" panose="02020603050405020304" pitchFamily="18" charset="0"/>
              </a:rPr>
              <a:t>This deeper understanding of the text's meaning allows the system to provide an accurate answer to the question.</a:t>
            </a:r>
            <a:endParaRPr lang="en-IN" sz="1600" dirty="0">
              <a:latin typeface="Times New Roman" panose="02020603050405020304" pitchFamily="18" charset="0"/>
              <a:cs typeface="Times New Roman" panose="02020603050405020304" pitchFamily="18" charset="0"/>
            </a:endParaRPr>
          </a:p>
          <a:p>
            <a:pPr algn="just">
              <a:lnSpc>
                <a:spcPct val="150000"/>
              </a:lnSpc>
            </a:pPr>
            <a:r>
              <a:rPr lang="en-US" sz="1600" dirty="0">
                <a:latin typeface="Times New Roman" panose="02020603050405020304" pitchFamily="18" charset="0"/>
                <a:cs typeface="Times New Roman" panose="02020603050405020304" pitchFamily="18" charset="0"/>
              </a:rPr>
              <a:t>Semantic frame parsing is a powerful tool for NLP applications because it helps bridge the gap between the surface-level text and the underlying semantics, making it possible to answer questions, extract information, and perform other language understanding tasks with greater accuracy.</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76492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00050" y="-32994"/>
            <a:ext cx="8229600" cy="609600"/>
          </a:xfrm>
        </p:spPr>
        <p:txBody>
          <a:bodyPr/>
          <a:lstStyle/>
          <a:p>
            <a:r>
              <a:rPr lang="en-US" sz="3200" b="1" dirty="0">
                <a:latin typeface="Times New Roman" panose="02020603050405020304" pitchFamily="18" charset="0"/>
                <a:cs typeface="Times New Roman" panose="02020603050405020304" pitchFamily="18" charset="0"/>
              </a:rPr>
              <a:t>Semantic Frame</a:t>
            </a: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A34BD9D-9995-B1D5-F2B5-FCF9CA32577B}"/>
              </a:ext>
            </a:extLst>
          </p:cNvPr>
          <p:cNvSpPr>
            <a:spLocks noGrp="1"/>
          </p:cNvSpPr>
          <p:nvPr>
            <p:ph idx="1"/>
          </p:nvPr>
        </p:nvSpPr>
        <p:spPr>
          <a:xfrm>
            <a:off x="241169" y="457200"/>
            <a:ext cx="8401050" cy="4525963"/>
          </a:xfrm>
        </p:spPr>
        <p:txBody>
          <a:bodyPr/>
          <a:lstStyle/>
          <a:p>
            <a:pPr algn="just">
              <a:lnSpc>
                <a:spcPct val="150000"/>
              </a:lnSpc>
            </a:pPr>
            <a:r>
              <a:rPr lang="en-US" sz="1600" dirty="0">
                <a:latin typeface="Times New Roman" panose="02020603050405020304" pitchFamily="18" charset="0"/>
                <a:cs typeface="Times New Roman" panose="02020603050405020304" pitchFamily="18" charset="0"/>
              </a:rPr>
              <a:t>Next example illustrates the power of semantic frame parsing in </a:t>
            </a:r>
            <a:r>
              <a:rPr lang="en-US" sz="1600" b="1" dirty="0">
                <a:latin typeface="Times New Roman" panose="02020603050405020304" pitchFamily="18" charset="0"/>
                <a:cs typeface="Times New Roman" panose="02020603050405020304" pitchFamily="18" charset="0"/>
              </a:rPr>
              <a:t>disambiguating</a:t>
            </a:r>
            <a:r>
              <a:rPr lang="en-US" sz="1600" dirty="0">
                <a:latin typeface="Times New Roman" panose="02020603050405020304" pitchFamily="18" charset="0"/>
                <a:cs typeface="Times New Roman" panose="02020603050405020304" pitchFamily="18" charset="0"/>
              </a:rPr>
              <a:t> and </a:t>
            </a:r>
            <a:r>
              <a:rPr lang="en-US" sz="1600" b="1" dirty="0">
                <a:latin typeface="Times New Roman" panose="02020603050405020304" pitchFamily="18" charset="0"/>
                <a:cs typeface="Times New Roman" panose="02020603050405020304" pitchFamily="18" charset="0"/>
              </a:rPr>
              <a:t>understanding sentences with similar meanings but different structures. </a:t>
            </a:r>
          </a:p>
          <a:p>
            <a:pPr algn="just">
              <a:lnSpc>
                <a:spcPct val="150000"/>
              </a:lnSpc>
            </a:pPr>
            <a:r>
              <a:rPr lang="en-US" sz="1600" dirty="0">
                <a:latin typeface="Times New Roman" panose="02020603050405020304" pitchFamily="18" charset="0"/>
                <a:cs typeface="Times New Roman" panose="02020603050405020304" pitchFamily="18" charset="0"/>
              </a:rPr>
              <a:t>Semantic frame parsing allows a computer to recognize the underlying semantic roles and relationships within sentences, making it easier to answer questions accurately.</a:t>
            </a:r>
          </a:p>
          <a:p>
            <a:pPr algn="just">
              <a:lnSpc>
                <a:spcPct val="150000"/>
              </a:lnSpc>
            </a:pPr>
            <a:r>
              <a:rPr lang="en-US" sz="1600" dirty="0">
                <a:latin typeface="Times New Roman" panose="02020603050405020304" pitchFamily="18" charset="0"/>
                <a:cs typeface="Times New Roman" panose="02020603050405020304" pitchFamily="18" charset="0"/>
              </a:rPr>
              <a:t>In example:</a:t>
            </a:r>
          </a:p>
          <a:p>
            <a:pPr algn="just">
              <a:lnSpc>
                <a:spcPct val="150000"/>
              </a:lnSpc>
            </a:pPr>
            <a:r>
              <a:rPr lang="en-US" sz="1600" b="1" dirty="0">
                <a:latin typeface="Times New Roman" panose="02020603050405020304" pitchFamily="18" charset="0"/>
                <a:cs typeface="Times New Roman" panose="02020603050405020304" pitchFamily="18" charset="0"/>
              </a:rPr>
              <a:t>"The price of bananas increased 5%"</a:t>
            </a:r>
          </a:p>
          <a:p>
            <a:pPr algn="just">
              <a:lnSpc>
                <a:spcPct val="150000"/>
              </a:lnSpc>
            </a:pPr>
            <a:r>
              <a:rPr lang="en-US" sz="1600" b="1" dirty="0">
                <a:latin typeface="Times New Roman" panose="02020603050405020304" pitchFamily="18" charset="0"/>
                <a:cs typeface="Times New Roman" panose="02020603050405020304" pitchFamily="18" charset="0"/>
              </a:rPr>
              <a:t>"The price of bananas rose 5%"</a:t>
            </a:r>
          </a:p>
          <a:p>
            <a:pPr algn="just">
              <a:lnSpc>
                <a:spcPct val="150000"/>
              </a:lnSpc>
            </a:pPr>
            <a:r>
              <a:rPr lang="en-US" sz="1600" b="1" dirty="0">
                <a:latin typeface="Times New Roman" panose="02020603050405020304" pitchFamily="18" charset="0"/>
                <a:cs typeface="Times New Roman" panose="02020603050405020304" pitchFamily="18" charset="0"/>
              </a:rPr>
              <a:t>"There has been a 5% rise in the price of bananas"</a:t>
            </a:r>
          </a:p>
          <a:p>
            <a:pPr algn="just">
              <a:lnSpc>
                <a:spcPct val="150000"/>
              </a:lnSpc>
            </a:pPr>
            <a:r>
              <a:rPr lang="en-US" sz="1600" dirty="0">
                <a:latin typeface="Times New Roman" panose="02020603050405020304" pitchFamily="18" charset="0"/>
                <a:cs typeface="Times New Roman" panose="02020603050405020304" pitchFamily="18" charset="0"/>
              </a:rPr>
              <a:t>All of these sentences convey the same essential information: there was an increase in the price of bananas by 5%. While the surface structure varies, the semantic frame remains consistent.</a:t>
            </a:r>
          </a:p>
          <a:p>
            <a:pPr algn="just">
              <a:lnSpc>
                <a:spcPct val="150000"/>
              </a:lnSpc>
            </a:pPr>
            <a:r>
              <a:rPr lang="en-US" sz="1600" dirty="0">
                <a:latin typeface="Times New Roman" panose="02020603050405020304" pitchFamily="18" charset="0"/>
                <a:cs typeface="Times New Roman" panose="02020603050405020304" pitchFamily="18" charset="0"/>
              </a:rPr>
              <a:t>As you mentioned, a computer equipped with semantic frame parsing capabilities can identify a common frame and recognize the following frame elements:</a:t>
            </a:r>
          </a:p>
          <a:p>
            <a:pPr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Theme: "The price of bananas"</a:t>
            </a:r>
          </a:p>
          <a:p>
            <a:pPr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Distance: "5%"</a:t>
            </a:r>
          </a:p>
          <a:p>
            <a:pPr algn="just">
              <a:lnSpc>
                <a:spcPct val="150000"/>
              </a:lnSpc>
            </a:pPr>
            <a:endParaRPr lang="en-US" sz="1600" dirty="0">
              <a:latin typeface="Times New Roman" panose="02020603050405020304" pitchFamily="18" charset="0"/>
              <a:cs typeface="Times New Roman" panose="02020603050405020304" pitchFamily="18" charset="0"/>
            </a:endParaRPr>
          </a:p>
          <a:p>
            <a:pPr algn="just">
              <a:lnSpc>
                <a:spcPct val="150000"/>
              </a:lnSpc>
            </a:pP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89204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00050" y="-32994"/>
            <a:ext cx="8229600" cy="609600"/>
          </a:xfrm>
        </p:spPr>
        <p:txBody>
          <a:bodyPr/>
          <a:lstStyle/>
          <a:p>
            <a:r>
              <a:rPr lang="en-US" sz="3200" b="1" dirty="0">
                <a:latin typeface="Times New Roman" panose="02020603050405020304" pitchFamily="18" charset="0"/>
                <a:cs typeface="Times New Roman" panose="02020603050405020304" pitchFamily="18" charset="0"/>
              </a:rPr>
              <a:t>Semantic Frame</a:t>
            </a: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A34BD9D-9995-B1D5-F2B5-FCF9CA32577B}"/>
              </a:ext>
            </a:extLst>
          </p:cNvPr>
          <p:cNvSpPr>
            <a:spLocks noGrp="1"/>
          </p:cNvSpPr>
          <p:nvPr>
            <p:ph idx="1"/>
          </p:nvPr>
        </p:nvSpPr>
        <p:spPr>
          <a:xfrm>
            <a:off x="241169" y="457200"/>
            <a:ext cx="8401050" cy="4525963"/>
          </a:xfrm>
        </p:spPr>
        <p:txBody>
          <a:bodyPr/>
          <a:lstStyle/>
          <a:p>
            <a:pPr algn="just">
              <a:lnSpc>
                <a:spcPct val="150000"/>
              </a:lnSpc>
            </a:pPr>
            <a:r>
              <a:rPr lang="en-US" sz="1800" dirty="0">
                <a:latin typeface="Times New Roman" panose="02020603050405020304" pitchFamily="18" charset="0"/>
                <a:cs typeface="Times New Roman" panose="02020603050405020304" pitchFamily="18" charset="0"/>
              </a:rPr>
              <a:t>With this understanding, a computer can answer questions like "How much has the price of bananas increased?" by extracting the "Distance" frame element, which is 5%. This demonstrates how semantic frame parsing can help computers understand and respond to questions about the meaning of sentences, even when the sentence structures vary.</a:t>
            </a:r>
          </a:p>
          <a:p>
            <a:pPr algn="just">
              <a:lnSpc>
                <a:spcPct val="150000"/>
              </a:lnSpc>
            </a:pPr>
            <a:r>
              <a:rPr lang="en-US" sz="1800" dirty="0">
                <a:latin typeface="Times New Roman" panose="02020603050405020304" pitchFamily="18" charset="0"/>
                <a:cs typeface="Times New Roman" panose="02020603050405020304" pitchFamily="18" charset="0"/>
              </a:rPr>
              <a:t>Semantic frame parsing is a valuable tool in natural language processing for disambiguating language and enabling machines to grasp the intended meaning of text, leading to more accurate and context-aware responses in various applications, including question answering.</a:t>
            </a:r>
          </a:p>
          <a:p>
            <a:pPr algn="just">
              <a:lnSpc>
                <a:spcPct val="150000"/>
              </a:lnSpc>
            </a:pP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58351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00050" y="-32994"/>
            <a:ext cx="8229600" cy="609600"/>
          </a:xfrm>
        </p:spPr>
        <p:txBody>
          <a:bodyPr/>
          <a:lstStyle/>
          <a:p>
            <a:r>
              <a:rPr lang="en-US" sz="3200" b="1" dirty="0">
                <a:latin typeface="Times New Roman" panose="02020603050405020304" pitchFamily="18" charset="0"/>
                <a:cs typeface="Times New Roman" panose="02020603050405020304" pitchFamily="18" charset="0"/>
              </a:rPr>
              <a:t>Semantic Frame</a:t>
            </a: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A34BD9D-9995-B1D5-F2B5-FCF9CA32577B}"/>
              </a:ext>
            </a:extLst>
          </p:cNvPr>
          <p:cNvSpPr>
            <a:spLocks noGrp="1"/>
          </p:cNvSpPr>
          <p:nvPr>
            <p:ph idx="1"/>
          </p:nvPr>
        </p:nvSpPr>
        <p:spPr>
          <a:xfrm>
            <a:off x="241168" y="457200"/>
            <a:ext cx="8502781" cy="4525963"/>
          </a:xfrm>
        </p:spPr>
        <p:txBody>
          <a:bodyPr/>
          <a:lstStyle/>
          <a:p>
            <a:pPr algn="just">
              <a:lnSpc>
                <a:spcPct val="150000"/>
              </a:lnSpc>
            </a:pPr>
            <a:r>
              <a:rPr lang="en-US" sz="2000" dirty="0">
                <a:latin typeface="Times New Roman" panose="02020603050405020304" pitchFamily="18" charset="0"/>
                <a:cs typeface="Times New Roman" panose="02020603050405020304" pitchFamily="18" charset="0"/>
              </a:rPr>
              <a:t>A semantic frame is a </a:t>
            </a:r>
            <a:r>
              <a:rPr lang="en-US" sz="2000" b="1" dirty="0">
                <a:latin typeface="Times New Roman" panose="02020603050405020304" pitchFamily="18" charset="0"/>
                <a:cs typeface="Times New Roman" panose="02020603050405020304" pitchFamily="18" charset="0"/>
              </a:rPr>
              <a:t>structured representation of a category or concept </a:t>
            </a:r>
            <a:r>
              <a:rPr lang="en-US" sz="2000" dirty="0">
                <a:latin typeface="Times New Roman" panose="02020603050405020304" pitchFamily="18" charset="0"/>
                <a:cs typeface="Times New Roman" panose="02020603050405020304" pitchFamily="18" charset="0"/>
              </a:rPr>
              <a:t>within a sentence, and it provides a set of expectations or rules for what components or elements are likely to be present in that part of the sentence.</a:t>
            </a:r>
          </a:p>
          <a:p>
            <a:pPr algn="just">
              <a:lnSpc>
                <a:spcPct val="150000"/>
              </a:lnSpc>
            </a:pPr>
            <a:r>
              <a:rPr lang="en-US" sz="2000" dirty="0">
                <a:latin typeface="Times New Roman" panose="02020603050405020304" pitchFamily="18" charset="0"/>
                <a:cs typeface="Times New Roman" panose="02020603050405020304" pitchFamily="18" charset="0"/>
              </a:rPr>
              <a:t>These frames are like templates that help individuals understand and interpret language by specifying the typical features, roles, and relationships associated with a particular concept.</a:t>
            </a:r>
          </a:p>
          <a:p>
            <a:pPr algn="just">
              <a:lnSpc>
                <a:spcPct val="150000"/>
              </a:lnSpc>
            </a:pPr>
            <a:r>
              <a:rPr lang="en-US" sz="2000" dirty="0">
                <a:latin typeface="Times New Roman" panose="02020603050405020304" pitchFamily="18" charset="0"/>
                <a:cs typeface="Times New Roman" panose="02020603050405020304" pitchFamily="18" charset="0"/>
              </a:rPr>
              <a:t>Consider the semantic frame for the concept of </a:t>
            </a:r>
            <a:r>
              <a:rPr lang="en-US" sz="2000" b="1" dirty="0">
                <a:latin typeface="Times New Roman" panose="02020603050405020304" pitchFamily="18" charset="0"/>
                <a:cs typeface="Times New Roman" panose="02020603050405020304" pitchFamily="18" charset="0"/>
              </a:rPr>
              <a:t>"restaurant visit." </a:t>
            </a:r>
            <a:r>
              <a:rPr lang="en-US" sz="2000" dirty="0">
                <a:latin typeface="Times New Roman" panose="02020603050405020304" pitchFamily="18" charset="0"/>
                <a:cs typeface="Times New Roman" panose="02020603050405020304" pitchFamily="18" charset="0"/>
              </a:rPr>
              <a:t>This frame might include the following elements:</a:t>
            </a:r>
          </a:p>
          <a:p>
            <a:pPr algn="just">
              <a:lnSpc>
                <a:spcPct val="150000"/>
              </a:lnSpc>
            </a:pPr>
            <a:r>
              <a:rPr lang="en-US" sz="2000" dirty="0">
                <a:latin typeface="Times New Roman" panose="02020603050405020304" pitchFamily="18" charset="0"/>
                <a:cs typeface="Times New Roman" panose="02020603050405020304" pitchFamily="18" charset="0"/>
              </a:rPr>
              <a:t>Agent/Subject: The person or group of people visiting the restaurant.</a:t>
            </a:r>
          </a:p>
          <a:p>
            <a:pPr algn="just">
              <a:lnSpc>
                <a:spcPct val="150000"/>
              </a:lnSpc>
            </a:pPr>
            <a:r>
              <a:rPr lang="en-US" sz="2000" dirty="0">
                <a:latin typeface="Times New Roman" panose="02020603050405020304" pitchFamily="18" charset="0"/>
                <a:cs typeface="Times New Roman" panose="02020603050405020304" pitchFamily="18" charset="0"/>
              </a:rPr>
              <a:t>Action/Predicate: The action being performed, which is "visit" in this case.</a:t>
            </a:r>
          </a:p>
          <a:p>
            <a:pPr algn="just">
              <a:lnSpc>
                <a:spcPct val="150000"/>
              </a:lnSpc>
            </a:pPr>
            <a:r>
              <a:rPr lang="en-US" sz="2000" dirty="0">
                <a:latin typeface="Times New Roman" panose="02020603050405020304" pitchFamily="18" charset="0"/>
                <a:cs typeface="Times New Roman" panose="02020603050405020304" pitchFamily="18" charset="0"/>
              </a:rPr>
              <a:t>Location: The place or restaurant being visited.</a:t>
            </a:r>
          </a:p>
          <a:p>
            <a:pPr algn="just">
              <a:lnSpc>
                <a:spcPct val="150000"/>
              </a:lnSpc>
            </a:pPr>
            <a:r>
              <a:rPr lang="en-US" sz="2000" dirty="0">
                <a:latin typeface="Times New Roman" panose="02020603050405020304" pitchFamily="18" charset="0"/>
                <a:cs typeface="Times New Roman" panose="02020603050405020304" pitchFamily="18" charset="0"/>
              </a:rPr>
              <a:t>Time: The time when the visit occurred.</a:t>
            </a:r>
          </a:p>
          <a:p>
            <a:pPr algn="just">
              <a:lnSpc>
                <a:spcPct val="150000"/>
              </a:lnSpc>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55287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00050" y="-32994"/>
            <a:ext cx="8229600" cy="609600"/>
          </a:xfrm>
        </p:spPr>
        <p:txBody>
          <a:bodyPr/>
          <a:lstStyle/>
          <a:p>
            <a:r>
              <a:rPr lang="en-US" sz="3200" b="1" dirty="0">
                <a:latin typeface="Times New Roman" panose="02020603050405020304" pitchFamily="18" charset="0"/>
                <a:cs typeface="Times New Roman" panose="02020603050405020304" pitchFamily="18" charset="0"/>
              </a:rPr>
              <a:t>Semantic Frame</a:t>
            </a: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A34BD9D-9995-B1D5-F2B5-FCF9CA32577B}"/>
              </a:ext>
            </a:extLst>
          </p:cNvPr>
          <p:cNvSpPr>
            <a:spLocks noGrp="1"/>
          </p:cNvSpPr>
          <p:nvPr>
            <p:ph idx="1"/>
          </p:nvPr>
        </p:nvSpPr>
        <p:spPr>
          <a:xfrm>
            <a:off x="241169" y="457200"/>
            <a:ext cx="8401050" cy="4525963"/>
          </a:xfrm>
        </p:spPr>
        <p:txBody>
          <a:bodyPr/>
          <a:lstStyle/>
          <a:p>
            <a:pPr algn="l"/>
            <a:r>
              <a:rPr lang="en-US" sz="2000" dirty="0">
                <a:latin typeface="Times New Roman" panose="02020603050405020304" pitchFamily="18" charset="0"/>
                <a:cs typeface="Times New Roman" panose="02020603050405020304" pitchFamily="18" charset="0"/>
              </a:rPr>
              <a:t>Now, let's use this semantic frame to analyze a few sentences:</a:t>
            </a:r>
          </a:p>
          <a:p>
            <a:pPr algn="l">
              <a:buFont typeface="+mj-lt"/>
              <a:buAutoNum type="arabicPeriod"/>
            </a:pPr>
            <a:r>
              <a:rPr lang="en-US" sz="2000" dirty="0">
                <a:latin typeface="Times New Roman" panose="02020603050405020304" pitchFamily="18" charset="0"/>
                <a:cs typeface="Times New Roman" panose="02020603050405020304" pitchFamily="18" charset="0"/>
              </a:rPr>
              <a:t>"John and Mary went to the Italian restaurant last night."</a:t>
            </a:r>
          </a:p>
          <a:p>
            <a:pPr marL="742950" lvl="1" indent="-285750" algn="l">
              <a:buFont typeface="+mj-lt"/>
              <a:buAutoNum type="arabicPeriod"/>
            </a:pPr>
            <a:r>
              <a:rPr lang="en-US" sz="2000" dirty="0">
                <a:latin typeface="Times New Roman" panose="02020603050405020304" pitchFamily="18" charset="0"/>
                <a:cs typeface="Times New Roman" panose="02020603050405020304" pitchFamily="18" charset="0"/>
              </a:rPr>
              <a:t>Agent/Subject: "John and Mary"</a:t>
            </a:r>
          </a:p>
          <a:p>
            <a:pPr marL="742950" lvl="1" indent="-285750" algn="l">
              <a:buFont typeface="+mj-lt"/>
              <a:buAutoNum type="arabicPeriod"/>
            </a:pPr>
            <a:r>
              <a:rPr lang="en-US" sz="2000" dirty="0">
                <a:latin typeface="Times New Roman" panose="02020603050405020304" pitchFamily="18" charset="0"/>
                <a:cs typeface="Times New Roman" panose="02020603050405020304" pitchFamily="18" charset="0"/>
              </a:rPr>
              <a:t>Action/Predicate: "went"</a:t>
            </a:r>
          </a:p>
          <a:p>
            <a:pPr marL="742950" lvl="1" indent="-285750" algn="l">
              <a:buFont typeface="+mj-lt"/>
              <a:buAutoNum type="arabicPeriod"/>
            </a:pPr>
            <a:r>
              <a:rPr lang="en-US" sz="2000" dirty="0">
                <a:latin typeface="Times New Roman" panose="02020603050405020304" pitchFamily="18" charset="0"/>
                <a:cs typeface="Times New Roman" panose="02020603050405020304" pitchFamily="18" charset="0"/>
              </a:rPr>
              <a:t>Location: "the Italian restaurant"</a:t>
            </a:r>
          </a:p>
          <a:p>
            <a:pPr marL="742950" lvl="1" indent="-285750" algn="l">
              <a:buFont typeface="+mj-lt"/>
              <a:buAutoNum type="arabicPeriod"/>
            </a:pPr>
            <a:r>
              <a:rPr lang="en-US" sz="2000" dirty="0">
                <a:latin typeface="Times New Roman" panose="02020603050405020304" pitchFamily="18" charset="0"/>
                <a:cs typeface="Times New Roman" panose="02020603050405020304" pitchFamily="18" charset="0"/>
              </a:rPr>
              <a:t>Time: "last night"</a:t>
            </a:r>
          </a:p>
          <a:p>
            <a:pPr algn="l">
              <a:buFont typeface="+mj-lt"/>
              <a:buAutoNum type="arabicPeriod"/>
            </a:pPr>
            <a:r>
              <a:rPr lang="en-US" sz="2000" dirty="0">
                <a:latin typeface="Times New Roman" panose="02020603050405020304" pitchFamily="18" charset="0"/>
                <a:cs typeface="Times New Roman" panose="02020603050405020304" pitchFamily="18" charset="0"/>
              </a:rPr>
              <a:t>"I'm planning to visit that new sushi place tomorrow."</a:t>
            </a:r>
          </a:p>
          <a:p>
            <a:pPr marL="742950" lvl="1" indent="-285750" algn="l">
              <a:buFont typeface="+mj-lt"/>
              <a:buAutoNum type="arabicPeriod"/>
            </a:pPr>
            <a:r>
              <a:rPr lang="en-US" sz="2000" dirty="0">
                <a:latin typeface="Times New Roman" panose="02020603050405020304" pitchFamily="18" charset="0"/>
                <a:cs typeface="Times New Roman" panose="02020603050405020304" pitchFamily="18" charset="0"/>
              </a:rPr>
              <a:t>Agent/Subject: "I"</a:t>
            </a:r>
          </a:p>
          <a:p>
            <a:pPr marL="742950" lvl="1" indent="-285750" algn="l">
              <a:buFont typeface="+mj-lt"/>
              <a:buAutoNum type="arabicPeriod"/>
            </a:pPr>
            <a:r>
              <a:rPr lang="en-US" sz="2000" dirty="0">
                <a:latin typeface="Times New Roman" panose="02020603050405020304" pitchFamily="18" charset="0"/>
                <a:cs typeface="Times New Roman" panose="02020603050405020304" pitchFamily="18" charset="0"/>
              </a:rPr>
              <a:t>Action/Predicate: "planning to visit"</a:t>
            </a:r>
          </a:p>
          <a:p>
            <a:pPr marL="742950" lvl="1" indent="-285750" algn="l">
              <a:buFont typeface="+mj-lt"/>
              <a:buAutoNum type="arabicPeriod"/>
            </a:pPr>
            <a:r>
              <a:rPr lang="en-US" sz="2000" dirty="0">
                <a:latin typeface="Times New Roman" panose="02020603050405020304" pitchFamily="18" charset="0"/>
                <a:cs typeface="Times New Roman" panose="02020603050405020304" pitchFamily="18" charset="0"/>
              </a:rPr>
              <a:t>Location: "that new sushi place"</a:t>
            </a:r>
          </a:p>
          <a:p>
            <a:pPr marL="742950" lvl="1" indent="-285750" algn="l">
              <a:buFont typeface="+mj-lt"/>
              <a:buAutoNum type="arabicPeriod"/>
            </a:pPr>
            <a:r>
              <a:rPr lang="en-US" sz="2000" dirty="0">
                <a:latin typeface="Times New Roman" panose="02020603050405020304" pitchFamily="18" charset="0"/>
                <a:cs typeface="Times New Roman" panose="02020603050405020304" pitchFamily="18" charset="0"/>
              </a:rPr>
              <a:t>Time: "tomorrow"</a:t>
            </a:r>
          </a:p>
          <a:p>
            <a:pPr algn="l">
              <a:buFont typeface="+mj-lt"/>
              <a:buAutoNum type="arabicPeriod"/>
            </a:pPr>
            <a:r>
              <a:rPr lang="en-US" sz="2000" dirty="0">
                <a:latin typeface="Times New Roman" panose="02020603050405020304" pitchFamily="18" charset="0"/>
                <a:cs typeface="Times New Roman" panose="02020603050405020304" pitchFamily="18" charset="0"/>
              </a:rPr>
              <a:t>"The restaurant visit was a delightful experience."</a:t>
            </a:r>
          </a:p>
          <a:p>
            <a:pPr marL="742950" lvl="1" indent="-285750" algn="l">
              <a:buFont typeface="+mj-lt"/>
              <a:buAutoNum type="arabicPeriod"/>
            </a:pPr>
            <a:r>
              <a:rPr lang="en-US" sz="2000" dirty="0">
                <a:latin typeface="Times New Roman" panose="02020603050405020304" pitchFamily="18" charset="0"/>
                <a:cs typeface="Times New Roman" panose="02020603050405020304" pitchFamily="18" charset="0"/>
              </a:rPr>
              <a:t>Agent/Subject: None explicitly mentioned (implied or unspecified)</a:t>
            </a:r>
          </a:p>
          <a:p>
            <a:pPr marL="742950" lvl="1" indent="-285750" algn="l">
              <a:buFont typeface="+mj-lt"/>
              <a:buAutoNum type="arabicPeriod"/>
            </a:pPr>
            <a:r>
              <a:rPr lang="en-US" sz="2000" dirty="0">
                <a:latin typeface="Times New Roman" panose="02020603050405020304" pitchFamily="18" charset="0"/>
                <a:cs typeface="Times New Roman" panose="02020603050405020304" pitchFamily="18" charset="0"/>
              </a:rPr>
              <a:t>Action/Predicate: "was"</a:t>
            </a:r>
          </a:p>
          <a:p>
            <a:pPr marL="742950" lvl="1" indent="-285750" algn="l">
              <a:buFont typeface="+mj-lt"/>
              <a:buAutoNum type="arabicPeriod"/>
            </a:pPr>
            <a:r>
              <a:rPr lang="en-US" sz="2000" dirty="0">
                <a:latin typeface="Times New Roman" panose="02020603050405020304" pitchFamily="18" charset="0"/>
                <a:cs typeface="Times New Roman" panose="02020603050405020304" pitchFamily="18" charset="0"/>
              </a:rPr>
              <a:t>Location: "the restaurant visit"</a:t>
            </a:r>
          </a:p>
          <a:p>
            <a:pPr marL="742950" lvl="1" indent="-285750" algn="l">
              <a:buFont typeface="+mj-lt"/>
              <a:buAutoNum type="arabicPeriod"/>
            </a:pPr>
            <a:r>
              <a:rPr lang="en-US" sz="2000" dirty="0">
                <a:latin typeface="Times New Roman" panose="02020603050405020304" pitchFamily="18" charset="0"/>
                <a:cs typeface="Times New Roman" panose="02020603050405020304" pitchFamily="18" charset="0"/>
              </a:rPr>
              <a:t>Time: None mentioned (not relevant in this context)</a:t>
            </a:r>
          </a:p>
          <a:p>
            <a:pPr algn="just"/>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98455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00050" y="-32994"/>
            <a:ext cx="8229600" cy="609600"/>
          </a:xfrm>
        </p:spPr>
        <p:txBody>
          <a:bodyPr/>
          <a:lstStyle/>
          <a:p>
            <a:r>
              <a:rPr lang="en-US" sz="3200" b="1" dirty="0">
                <a:latin typeface="Times New Roman" panose="02020603050405020304" pitchFamily="18" charset="0"/>
                <a:cs typeface="Times New Roman" panose="02020603050405020304" pitchFamily="18" charset="0"/>
              </a:rPr>
              <a:t>Semantic Frame</a:t>
            </a: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A34BD9D-9995-B1D5-F2B5-FCF9CA32577B}"/>
              </a:ext>
            </a:extLst>
          </p:cNvPr>
          <p:cNvSpPr>
            <a:spLocks noGrp="1"/>
          </p:cNvSpPr>
          <p:nvPr>
            <p:ph idx="1"/>
          </p:nvPr>
        </p:nvSpPr>
        <p:spPr>
          <a:xfrm>
            <a:off x="241169" y="457200"/>
            <a:ext cx="8401050" cy="4525963"/>
          </a:xfrm>
        </p:spPr>
        <p:txBody>
          <a:bodyPr/>
          <a:lstStyle/>
          <a:p>
            <a:pPr algn="just">
              <a:lnSpc>
                <a:spcPct val="150000"/>
              </a:lnSpc>
            </a:pPr>
            <a:r>
              <a:rPr lang="en-US" sz="2000" dirty="0">
                <a:latin typeface="Times New Roman" panose="02020603050405020304" pitchFamily="18" charset="0"/>
                <a:cs typeface="Times New Roman" panose="02020603050405020304" pitchFamily="18" charset="0"/>
              </a:rPr>
              <a:t>The typical pipeline to solve the semantic frame task is to </a:t>
            </a:r>
            <a:r>
              <a:rPr lang="en-US" sz="2000" b="1" dirty="0">
                <a:latin typeface="Times New Roman" panose="02020603050405020304" pitchFamily="18" charset="0"/>
                <a:cs typeface="Times New Roman" panose="02020603050405020304" pitchFamily="18" charset="0"/>
              </a:rPr>
              <a:t>identify targets, classify which frame, and identify arguments.</a:t>
            </a:r>
          </a:p>
          <a:p>
            <a:pPr algn="just">
              <a:lnSpc>
                <a:spcPct val="150000"/>
              </a:lnSpc>
            </a:pPr>
            <a:r>
              <a:rPr lang="en-US" sz="2000" dirty="0">
                <a:latin typeface="Times New Roman" panose="02020603050405020304" pitchFamily="18" charset="0"/>
                <a:cs typeface="Times New Roman" panose="02020603050405020304" pitchFamily="18" charset="0"/>
              </a:rPr>
              <a:t>Early works in establishing automatic frame semantic labeling involve two steps: </a:t>
            </a:r>
            <a:r>
              <a:rPr lang="en-US" sz="2000" b="1" dirty="0">
                <a:latin typeface="Times New Roman" panose="02020603050405020304" pitchFamily="18" charset="0"/>
                <a:cs typeface="Times New Roman" panose="02020603050405020304" pitchFamily="18" charset="0"/>
              </a:rPr>
              <a:t>identify frame elements </a:t>
            </a:r>
            <a:r>
              <a:rPr lang="en-US" sz="2000" dirty="0">
                <a:latin typeface="Times New Roman" panose="02020603050405020304" pitchFamily="18" charset="0"/>
                <a:cs typeface="Times New Roman" panose="02020603050405020304" pitchFamily="18" charset="0"/>
              </a:rPr>
              <a:t>boundaries in the sentence and frame </a:t>
            </a:r>
            <a:r>
              <a:rPr lang="en-US" sz="2000" b="1" dirty="0">
                <a:latin typeface="Times New Roman" panose="02020603050405020304" pitchFamily="18" charset="0"/>
                <a:cs typeface="Times New Roman" panose="02020603050405020304" pitchFamily="18" charset="0"/>
              </a:rPr>
              <a:t>labeling. </a:t>
            </a:r>
            <a:r>
              <a:rPr lang="en-US" sz="2000" dirty="0">
                <a:latin typeface="Times New Roman" panose="02020603050405020304" pitchFamily="18" charset="0"/>
                <a:cs typeface="Times New Roman" panose="02020603050405020304" pitchFamily="18" charset="0"/>
              </a:rPr>
              <a:t>This early work used a lot of grammatical features as input for frame labeling. Phrase type (noun phrase, verb phrase, and clause), grammatical function, position, voice, and headword. The final result of this system, on identifying frame element boundaries, achieved 66% and on frame labeling, could achieve 80% accuracy.</a:t>
            </a:r>
          </a:p>
          <a:p>
            <a:pPr algn="just">
              <a:lnSpc>
                <a:spcPct val="150000"/>
              </a:lnSpc>
            </a:pPr>
            <a:r>
              <a:rPr lang="en-US" sz="2000" dirty="0">
                <a:latin typeface="Times New Roman" panose="02020603050405020304" pitchFamily="18" charset="0"/>
                <a:cs typeface="Times New Roman" panose="02020603050405020304" pitchFamily="18" charset="0"/>
              </a:rPr>
              <a:t>A more recent model has used a </a:t>
            </a:r>
            <a:r>
              <a:rPr lang="en-US" sz="2000" b="1" dirty="0">
                <a:latin typeface="Times New Roman" panose="02020603050405020304" pitchFamily="18" charset="0"/>
                <a:cs typeface="Times New Roman" panose="02020603050405020304" pitchFamily="18" charset="0"/>
              </a:rPr>
              <a:t>neural network method </a:t>
            </a:r>
            <a:r>
              <a:rPr lang="en-US" sz="2000" dirty="0">
                <a:latin typeface="Times New Roman" panose="02020603050405020304" pitchFamily="18" charset="0"/>
                <a:cs typeface="Times New Roman" panose="02020603050405020304" pitchFamily="18" charset="0"/>
              </a:rPr>
              <a:t>to do frame semantic parsing, to see if they can reduce the usage of syntactical features. They split the task into 3 parts:</a:t>
            </a:r>
            <a:r>
              <a:rPr lang="en-US" sz="2000" b="1" dirty="0">
                <a:latin typeface="Times New Roman" panose="02020603050405020304" pitchFamily="18" charset="0"/>
                <a:cs typeface="Times New Roman" panose="02020603050405020304" pitchFamily="18" charset="0"/>
              </a:rPr>
              <a:t> target identification, frame labeling, and argument identification.</a:t>
            </a:r>
            <a:endParaRPr lang="en-IN" sz="2000" b="1" dirty="0">
              <a:latin typeface="Times New Roman" panose="02020603050405020304" pitchFamily="18" charset="0"/>
              <a:cs typeface="Times New Roman" panose="02020603050405020304" pitchFamily="18" charset="0"/>
            </a:endParaRPr>
          </a:p>
          <a:p>
            <a:pPr algn="just">
              <a:lnSpc>
                <a:spcPct val="150000"/>
              </a:lnSpc>
            </a:pPr>
            <a:endParaRPr lang="en-US" sz="2000" dirty="0">
              <a:latin typeface="Times New Roman" panose="02020603050405020304" pitchFamily="18" charset="0"/>
              <a:cs typeface="Times New Roman" panose="02020603050405020304" pitchFamily="18" charset="0"/>
            </a:endParaRPr>
          </a:p>
          <a:p>
            <a:pPr algn="just">
              <a:lnSpc>
                <a:spcPct val="150000"/>
              </a:lnSpc>
            </a:pP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73847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00050" y="-32994"/>
            <a:ext cx="8229600" cy="609600"/>
          </a:xfrm>
        </p:spPr>
        <p:txBody>
          <a:bodyPr/>
          <a:lstStyle/>
          <a:p>
            <a:r>
              <a:rPr lang="en-US" sz="3200" b="1" dirty="0">
                <a:latin typeface="Times New Roman" panose="02020603050405020304" pitchFamily="18" charset="0"/>
                <a:cs typeface="Times New Roman" panose="02020603050405020304" pitchFamily="18" charset="0"/>
              </a:rPr>
              <a:t>Semantic Frame</a:t>
            </a: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A34BD9D-9995-B1D5-F2B5-FCF9CA32577B}"/>
              </a:ext>
            </a:extLst>
          </p:cNvPr>
          <p:cNvSpPr>
            <a:spLocks noGrp="1"/>
          </p:cNvSpPr>
          <p:nvPr>
            <p:ph idx="1"/>
          </p:nvPr>
        </p:nvSpPr>
        <p:spPr>
          <a:xfrm>
            <a:off x="241169" y="457200"/>
            <a:ext cx="8401050" cy="4525963"/>
          </a:xfrm>
        </p:spPr>
        <p:txBody>
          <a:bodyPr/>
          <a:lstStyle/>
          <a:p>
            <a:pPr algn="just">
              <a:lnSpc>
                <a:spcPct val="200000"/>
              </a:lnSpc>
            </a:pPr>
            <a:r>
              <a:rPr lang="en-US" sz="1800" b="1" dirty="0">
                <a:latin typeface="Times New Roman" panose="02020603050405020304" pitchFamily="18" charset="0"/>
                <a:cs typeface="Times New Roman" panose="02020603050405020304" pitchFamily="18" charset="0"/>
              </a:rPr>
              <a:t>Target identification is a task to determine which words or phrases to be labeled</a:t>
            </a:r>
            <a:r>
              <a:rPr lang="en-US" sz="1800" dirty="0">
                <a:latin typeface="Times New Roman" panose="02020603050405020304" pitchFamily="18" charset="0"/>
                <a:cs typeface="Times New Roman" panose="02020603050405020304" pitchFamily="18" charset="0"/>
              </a:rPr>
              <a:t>. A target can also be called a </a:t>
            </a:r>
            <a:r>
              <a:rPr lang="en-US" sz="1800" b="1" dirty="0">
                <a:latin typeface="Times New Roman" panose="02020603050405020304" pitchFamily="18" charset="0"/>
                <a:cs typeface="Times New Roman" panose="02020603050405020304" pitchFamily="18" charset="0"/>
              </a:rPr>
              <a:t>predicate</a:t>
            </a:r>
            <a:r>
              <a:rPr lang="en-US" sz="1800" dirty="0">
                <a:latin typeface="Times New Roman" panose="02020603050405020304" pitchFamily="18" charset="0"/>
                <a:cs typeface="Times New Roman" panose="02020603050405020304" pitchFamily="18" charset="0"/>
              </a:rPr>
              <a:t> and it could be a noun or a verb. </a:t>
            </a:r>
          </a:p>
          <a:p>
            <a:pPr algn="just">
              <a:lnSpc>
                <a:spcPct val="200000"/>
              </a:lnSpc>
            </a:pPr>
            <a:r>
              <a:rPr lang="en-US" sz="1800" dirty="0">
                <a:latin typeface="Times New Roman" panose="02020603050405020304" pitchFamily="18" charset="0"/>
                <a:cs typeface="Times New Roman" panose="02020603050405020304" pitchFamily="18" charset="0"/>
              </a:rPr>
              <a:t>They used 3 features to do target identification: tokens, part of speech of that tokens, and tokens lemma.</a:t>
            </a:r>
          </a:p>
          <a:p>
            <a:pPr algn="just">
              <a:lnSpc>
                <a:spcPct val="200000"/>
              </a:lnSpc>
            </a:pPr>
            <a:r>
              <a:rPr lang="en-US" sz="1800" dirty="0">
                <a:latin typeface="Times New Roman" panose="02020603050405020304" pitchFamily="18" charset="0"/>
                <a:cs typeface="Times New Roman" panose="02020603050405020304" pitchFamily="18" charset="0"/>
              </a:rPr>
              <a:t>They also combine pre-trained embedding of tokens, using </a:t>
            </a:r>
            <a:r>
              <a:rPr lang="en-US" sz="1800" b="1" dirty="0" err="1">
                <a:latin typeface="Times New Roman" panose="02020603050405020304" pitchFamily="18" charset="0"/>
                <a:cs typeface="Times New Roman" panose="02020603050405020304" pitchFamily="18" charset="0"/>
              </a:rPr>
              <a:t>GloVe</a:t>
            </a:r>
            <a:r>
              <a:rPr lang="en-US" sz="1800" dirty="0">
                <a:latin typeface="Times New Roman" panose="02020603050405020304" pitchFamily="18" charset="0"/>
                <a:cs typeface="Times New Roman" panose="02020603050405020304" pitchFamily="18" charset="0"/>
              </a:rPr>
              <a:t> representation, and trained token embedding.</a:t>
            </a:r>
          </a:p>
          <a:p>
            <a:pPr algn="just">
              <a:lnSpc>
                <a:spcPct val="200000"/>
              </a:lnSpc>
            </a:pPr>
            <a:r>
              <a:rPr lang="en-US" sz="1800" dirty="0">
                <a:latin typeface="Times New Roman" panose="02020603050405020304" pitchFamily="18" charset="0"/>
                <a:cs typeface="Times New Roman" panose="02020603050405020304" pitchFamily="18" charset="0"/>
              </a:rPr>
              <a:t>Then they used </a:t>
            </a:r>
            <a:r>
              <a:rPr lang="en-US" sz="1800" b="1" dirty="0">
                <a:latin typeface="Times New Roman" panose="02020603050405020304" pitchFamily="18" charset="0"/>
                <a:cs typeface="Times New Roman" panose="02020603050405020304" pitchFamily="18" charset="0"/>
              </a:rPr>
              <a:t>bi-</a:t>
            </a:r>
            <a:r>
              <a:rPr lang="en-US" sz="1800" b="1" dirty="0" err="1">
                <a:latin typeface="Times New Roman" panose="02020603050405020304" pitchFamily="18" charset="0"/>
                <a:cs typeface="Times New Roman" panose="02020603050405020304" pitchFamily="18" charset="0"/>
              </a:rPr>
              <a:t>lstm</a:t>
            </a:r>
            <a:r>
              <a:rPr lang="en-US" sz="1800" b="1" dirty="0">
                <a:latin typeface="Times New Roman" panose="02020603050405020304" pitchFamily="18" charset="0"/>
                <a:cs typeface="Times New Roman" panose="02020603050405020304" pitchFamily="18" charset="0"/>
              </a:rPr>
              <a:t> layer</a:t>
            </a:r>
            <a:r>
              <a:rPr lang="en-US" sz="1800" dirty="0">
                <a:latin typeface="Times New Roman" panose="02020603050405020304" pitchFamily="18" charset="0"/>
                <a:cs typeface="Times New Roman" panose="02020603050405020304" pitchFamily="18" charset="0"/>
              </a:rPr>
              <a:t>, which the last layer will be used to predict if the next token is a target.</a:t>
            </a:r>
          </a:p>
          <a:p>
            <a:pPr algn="just">
              <a:lnSpc>
                <a:spcPct val="200000"/>
              </a:lnSpc>
            </a:pPr>
            <a:r>
              <a:rPr lang="en-US" sz="1800" dirty="0">
                <a:latin typeface="Times New Roman" panose="02020603050405020304" pitchFamily="18" charset="0"/>
                <a:cs typeface="Times New Roman" panose="02020603050405020304" pitchFamily="18" charset="0"/>
              </a:rPr>
              <a:t>Frame labeling task here means the same thing with the earlier method. Here, the authors suggest using bi-</a:t>
            </a:r>
            <a:r>
              <a:rPr lang="en-US" sz="1800" dirty="0" err="1">
                <a:latin typeface="Times New Roman" panose="02020603050405020304" pitchFamily="18" charset="0"/>
                <a:cs typeface="Times New Roman" panose="02020603050405020304" pitchFamily="18" charset="0"/>
              </a:rPr>
              <a:t>lstm</a:t>
            </a:r>
            <a:r>
              <a:rPr lang="en-US" sz="1800" dirty="0">
                <a:latin typeface="Times New Roman" panose="02020603050405020304" pitchFamily="18" charset="0"/>
                <a:cs typeface="Times New Roman" panose="02020603050405020304" pitchFamily="18" charset="0"/>
              </a:rPr>
              <a:t> based classifier. The model should take at least, the tokens, lemmas, part of speech tags, and the target position, a result of an earlier task</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99694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00050" y="-32994"/>
            <a:ext cx="8229600" cy="609600"/>
          </a:xfrm>
        </p:spPr>
        <p:txBody>
          <a:bodyPr/>
          <a:lstStyle/>
          <a:p>
            <a:r>
              <a:rPr lang="en-US" sz="3200" b="1" dirty="0">
                <a:latin typeface="Times New Roman" panose="02020603050405020304" pitchFamily="18" charset="0"/>
                <a:cs typeface="Times New Roman" panose="02020603050405020304" pitchFamily="18" charset="0"/>
              </a:rPr>
              <a:t>Semantic Frame</a:t>
            </a: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A34BD9D-9995-B1D5-F2B5-FCF9CA32577B}"/>
              </a:ext>
            </a:extLst>
          </p:cNvPr>
          <p:cNvSpPr>
            <a:spLocks noGrp="1"/>
          </p:cNvSpPr>
          <p:nvPr>
            <p:ph idx="1"/>
          </p:nvPr>
        </p:nvSpPr>
        <p:spPr>
          <a:xfrm>
            <a:off x="241169" y="457200"/>
            <a:ext cx="8401050" cy="4525963"/>
          </a:xfrm>
        </p:spPr>
        <p:txBody>
          <a:bodyPr/>
          <a:lstStyle/>
          <a:p>
            <a:pPr algn="just">
              <a:lnSpc>
                <a:spcPct val="150000"/>
              </a:lnSpc>
            </a:pPr>
            <a:r>
              <a:rPr lang="en-US" sz="2400" dirty="0">
                <a:latin typeface="Times New Roman" panose="02020603050405020304" pitchFamily="18" charset="0"/>
                <a:cs typeface="Times New Roman" panose="02020603050405020304" pitchFamily="18" charset="0"/>
              </a:rPr>
              <a:t>Here the interesting is the </a:t>
            </a:r>
            <a:r>
              <a:rPr lang="en-US" sz="2400" b="1" dirty="0">
                <a:latin typeface="Times New Roman" panose="02020603050405020304" pitchFamily="18" charset="0"/>
                <a:cs typeface="Times New Roman" panose="02020603050405020304" pitchFamily="18" charset="0"/>
              </a:rPr>
              <a:t>argument identification part</a:t>
            </a:r>
            <a:r>
              <a:rPr lang="en-US" sz="2400" dirty="0">
                <a:latin typeface="Times New Roman" panose="02020603050405020304" pitchFamily="18" charset="0"/>
                <a:cs typeface="Times New Roman" panose="02020603050405020304" pitchFamily="18" charset="0"/>
              </a:rPr>
              <a:t>.</a:t>
            </a:r>
          </a:p>
          <a:p>
            <a:pPr algn="just">
              <a:lnSpc>
                <a:spcPct val="150000"/>
              </a:lnSpc>
            </a:pPr>
            <a:r>
              <a:rPr lang="en-US" sz="2400" dirty="0">
                <a:latin typeface="Times New Roman" panose="02020603050405020304" pitchFamily="18" charset="0"/>
                <a:cs typeface="Times New Roman" panose="02020603050405020304" pitchFamily="18" charset="0"/>
              </a:rPr>
              <a:t>Argument identification is not probably what “argument” some of you may think, but rather refer to the </a:t>
            </a:r>
            <a:r>
              <a:rPr lang="en-US" sz="2400" b="1" dirty="0">
                <a:latin typeface="Times New Roman" panose="02020603050405020304" pitchFamily="18" charset="0"/>
                <a:cs typeface="Times New Roman" panose="02020603050405020304" pitchFamily="18" charset="0"/>
              </a:rPr>
              <a:t>predicate-argument </a:t>
            </a:r>
            <a:r>
              <a:rPr lang="en-US" sz="2400" dirty="0">
                <a:latin typeface="Times New Roman" panose="02020603050405020304" pitchFamily="18" charset="0"/>
                <a:cs typeface="Times New Roman" panose="02020603050405020304" pitchFamily="18" charset="0"/>
              </a:rPr>
              <a:t>structure.</a:t>
            </a:r>
          </a:p>
          <a:p>
            <a:pPr algn="just">
              <a:lnSpc>
                <a:spcPct val="150000"/>
              </a:lnSpc>
            </a:pPr>
            <a:r>
              <a:rPr lang="en-US" sz="2400" dirty="0">
                <a:latin typeface="Times New Roman" panose="02020603050405020304" pitchFamily="18" charset="0"/>
                <a:cs typeface="Times New Roman" panose="02020603050405020304" pitchFamily="18" charset="0"/>
              </a:rPr>
              <a:t>In other words, given we found a predicate, which words or phrases connected to it. It is essentially the same as semantic role labeling, who did what to whom. </a:t>
            </a:r>
          </a:p>
          <a:p>
            <a:pPr algn="just">
              <a:lnSpc>
                <a:spcPct val="150000"/>
              </a:lnSpc>
            </a:pPr>
            <a:r>
              <a:rPr lang="en-US" sz="2400" dirty="0">
                <a:latin typeface="Times New Roman" panose="02020603050405020304" pitchFamily="18" charset="0"/>
                <a:cs typeface="Times New Roman" panose="02020603050405020304" pitchFamily="18" charset="0"/>
              </a:rPr>
              <a:t>The main difference is semantic role labeling assumes that all predicates are verbs, while in semantic frame parsing it has no such assumption.</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70702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00050" y="152400"/>
            <a:ext cx="8229600" cy="609600"/>
          </a:xfrm>
        </p:spPr>
        <p:txBody>
          <a:bodyPr/>
          <a:lstStyle/>
          <a:p>
            <a:r>
              <a:rPr lang="en-US" sz="3200" b="1" dirty="0">
                <a:latin typeface="Times New Roman" panose="02020603050405020304" pitchFamily="18" charset="0"/>
                <a:cs typeface="Times New Roman" panose="02020603050405020304" pitchFamily="18" charset="0"/>
              </a:rPr>
              <a:t>What semantic Frame used for?</a:t>
            </a: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A34BD9D-9995-B1D5-F2B5-FCF9CA32577B}"/>
              </a:ext>
            </a:extLst>
          </p:cNvPr>
          <p:cNvSpPr>
            <a:spLocks noGrp="1"/>
          </p:cNvSpPr>
          <p:nvPr>
            <p:ph idx="1"/>
          </p:nvPr>
        </p:nvSpPr>
        <p:spPr>
          <a:xfrm>
            <a:off x="228600" y="762000"/>
            <a:ext cx="8401050" cy="4525963"/>
          </a:xfrm>
        </p:spPr>
        <p:txBody>
          <a:bodyPr/>
          <a:lstStyle/>
          <a:p>
            <a:pPr algn="just">
              <a:lnSpc>
                <a:spcPct val="200000"/>
              </a:lnSpc>
            </a:pPr>
            <a:endParaRPr lang="en-IN" sz="1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CAFDF73-4648-3D4C-B911-0B7BA0642C40}"/>
              </a:ext>
            </a:extLst>
          </p:cNvPr>
          <p:cNvPicPr>
            <a:picLocks noChangeAspect="1"/>
          </p:cNvPicPr>
          <p:nvPr/>
        </p:nvPicPr>
        <p:blipFill>
          <a:blip r:embed="rId2"/>
          <a:stretch>
            <a:fillRect/>
          </a:stretch>
        </p:blipFill>
        <p:spPr>
          <a:xfrm>
            <a:off x="304800" y="838200"/>
            <a:ext cx="8839200" cy="4789634"/>
          </a:xfrm>
          <a:prstGeom prst="rect">
            <a:avLst/>
          </a:prstGeom>
        </p:spPr>
      </p:pic>
    </p:spTree>
    <p:extLst>
      <p:ext uri="{BB962C8B-B14F-4D97-AF65-F5344CB8AC3E}">
        <p14:creationId xmlns:p14="http://schemas.microsoft.com/office/powerpoint/2010/main" val="515503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00050" y="152400"/>
            <a:ext cx="8229600" cy="609600"/>
          </a:xfrm>
        </p:spPr>
        <p:txBody>
          <a:bodyPr/>
          <a:lstStyle/>
          <a:p>
            <a:r>
              <a:rPr lang="en-US" sz="3200" b="1" dirty="0">
                <a:latin typeface="Times New Roman" panose="02020603050405020304" pitchFamily="18" charset="0"/>
                <a:cs typeface="Times New Roman" panose="02020603050405020304" pitchFamily="18" charset="0"/>
              </a:rPr>
              <a:t>Semantic Role Labeling vs Semantic Frame</a:t>
            </a:r>
            <a:endParaRPr lang="en-IN" sz="3200" b="1"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7211315A-217C-51F8-E9C4-F8DC89B2694C}"/>
              </a:ext>
            </a:extLst>
          </p:cNvPr>
          <p:cNvPicPr>
            <a:picLocks noGrp="1" noChangeAspect="1"/>
          </p:cNvPicPr>
          <p:nvPr>
            <p:ph idx="1"/>
          </p:nvPr>
        </p:nvPicPr>
        <p:blipFill>
          <a:blip r:embed="rId2"/>
          <a:stretch>
            <a:fillRect/>
          </a:stretch>
        </p:blipFill>
        <p:spPr>
          <a:xfrm>
            <a:off x="914400" y="1066800"/>
            <a:ext cx="7619999" cy="5181600"/>
          </a:xfrm>
          <a:prstGeom prst="rect">
            <a:avLst/>
          </a:prstGeom>
        </p:spPr>
      </p:pic>
    </p:spTree>
    <p:extLst>
      <p:ext uri="{BB962C8B-B14F-4D97-AF65-F5344CB8AC3E}">
        <p14:creationId xmlns:p14="http://schemas.microsoft.com/office/powerpoint/2010/main" val="2734721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76200"/>
            <a:ext cx="8229600" cy="563562"/>
          </a:xfrm>
        </p:spPr>
        <p:txBody>
          <a:bodyPr/>
          <a:lstStyle/>
          <a:p>
            <a:br>
              <a:rPr lang="en-IN"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Synonymy</a:t>
            </a:r>
            <a:endParaRPr lang="en-IN" dirty="0"/>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838200"/>
            <a:ext cx="8686800" cy="6117213"/>
          </a:xfrm>
        </p:spPr>
        <p:txBody>
          <a:bodyPr/>
          <a:lstStyle/>
          <a:p>
            <a:pPr algn="just">
              <a:lnSpc>
                <a:spcPct val="150000"/>
              </a:lnSpc>
            </a:pPr>
            <a:r>
              <a:rPr lang="en-US" sz="2400" dirty="0">
                <a:latin typeface="Times New Roman" panose="02020603050405020304" pitchFamily="18" charset="0"/>
                <a:cs typeface="Times New Roman" panose="02020603050405020304" pitchFamily="18" charset="0"/>
              </a:rPr>
              <a:t>Synonymy is the semantic relationship that </a:t>
            </a:r>
            <a:r>
              <a:rPr lang="en-US" sz="2400" b="1" dirty="0">
                <a:latin typeface="Times New Roman" panose="02020603050405020304" pitchFamily="18" charset="0"/>
                <a:cs typeface="Times New Roman" panose="02020603050405020304" pitchFamily="18" charset="0"/>
              </a:rPr>
              <a:t>exists between two (or more) words</a:t>
            </a:r>
            <a:r>
              <a:rPr lang="en-US" sz="2400" dirty="0">
                <a:latin typeface="Times New Roman" panose="02020603050405020304" pitchFamily="18" charset="0"/>
                <a:cs typeface="Times New Roman" panose="02020603050405020304" pitchFamily="18" charset="0"/>
              </a:rPr>
              <a:t> that have the </a:t>
            </a:r>
            <a:r>
              <a:rPr lang="en-US" sz="2400" b="1" dirty="0">
                <a:latin typeface="Times New Roman" panose="02020603050405020304" pitchFamily="18" charset="0"/>
                <a:cs typeface="Times New Roman" panose="02020603050405020304" pitchFamily="18" charset="0"/>
              </a:rPr>
              <a:t>same (or nearly the same) meaning </a:t>
            </a:r>
            <a:r>
              <a:rPr lang="en-US" sz="2400" dirty="0">
                <a:latin typeface="Times New Roman" panose="02020603050405020304" pitchFamily="18" charset="0"/>
                <a:cs typeface="Times New Roman" panose="02020603050405020304" pitchFamily="18" charset="0"/>
              </a:rPr>
              <a:t>and belong to the </a:t>
            </a:r>
            <a:r>
              <a:rPr lang="en-US" sz="2400" b="1" dirty="0">
                <a:latin typeface="Times New Roman" panose="02020603050405020304" pitchFamily="18" charset="0"/>
                <a:cs typeface="Times New Roman" panose="02020603050405020304" pitchFamily="18" charset="0"/>
              </a:rPr>
              <a:t>same part of speech</a:t>
            </a:r>
            <a:r>
              <a:rPr lang="en-US" sz="2400" dirty="0">
                <a:latin typeface="Times New Roman" panose="02020603050405020304" pitchFamily="18" charset="0"/>
                <a:cs typeface="Times New Roman" panose="02020603050405020304" pitchFamily="18" charset="0"/>
              </a:rPr>
              <a:t>, but are </a:t>
            </a:r>
            <a:r>
              <a:rPr lang="en-US" sz="2400" b="1" dirty="0">
                <a:latin typeface="Times New Roman" panose="02020603050405020304" pitchFamily="18" charset="0"/>
                <a:cs typeface="Times New Roman" panose="02020603050405020304" pitchFamily="18" charset="0"/>
              </a:rPr>
              <a:t>spelled differently.</a:t>
            </a:r>
          </a:p>
          <a:p>
            <a:pPr algn="just">
              <a:lnSpc>
                <a:spcPct val="150000"/>
              </a:lnSpc>
            </a:pPr>
            <a:r>
              <a:rPr lang="en-US" sz="2400" dirty="0">
                <a:latin typeface="Times New Roman" panose="02020603050405020304" pitchFamily="18" charset="0"/>
                <a:cs typeface="Times New Roman" panose="02020603050405020304" pitchFamily="18" charset="0"/>
              </a:rPr>
              <a:t>In other words, we can say that synonymy is the </a:t>
            </a:r>
            <a:r>
              <a:rPr lang="en-US" sz="2400" b="1" dirty="0">
                <a:latin typeface="Times New Roman" panose="02020603050405020304" pitchFamily="18" charset="0"/>
                <a:cs typeface="Times New Roman" panose="02020603050405020304" pitchFamily="18" charset="0"/>
              </a:rPr>
              <a:t>semantic equivalence between lexical items</a:t>
            </a:r>
            <a:r>
              <a:rPr lang="en-US" sz="2400" dirty="0">
                <a:latin typeface="Times New Roman" panose="02020603050405020304" pitchFamily="18" charset="0"/>
                <a:cs typeface="Times New Roman" panose="02020603050405020304" pitchFamily="18" charset="0"/>
              </a:rPr>
              <a:t>. The (pairs of) words that have this kind of semantic relationship are called </a:t>
            </a:r>
            <a:r>
              <a:rPr lang="en-US" sz="2400" b="1" dirty="0">
                <a:latin typeface="Times New Roman" panose="02020603050405020304" pitchFamily="18" charset="0"/>
                <a:cs typeface="Times New Roman" panose="02020603050405020304" pitchFamily="18" charset="0"/>
              </a:rPr>
              <a:t>synonyms</a:t>
            </a:r>
            <a:r>
              <a:rPr lang="en-US" sz="2400" dirty="0">
                <a:latin typeface="Times New Roman" panose="02020603050405020304" pitchFamily="18" charset="0"/>
                <a:cs typeface="Times New Roman" panose="02020603050405020304" pitchFamily="18" charset="0"/>
              </a:rPr>
              <a:t>, or are said to be synonymous.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33282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838200" y="2693987"/>
            <a:ext cx="7772400" cy="1470025"/>
          </a:xfrm>
        </p:spPr>
        <p:txBody>
          <a:bodyPr vert="horz" wrap="square" lIns="91440" tIns="45720" rIns="91440" bIns="45720" anchor="ctr" anchorCtr="0"/>
          <a:lstStyle/>
          <a:p>
            <a:pPr eaLnBrk="1" hangingPunct="1"/>
            <a:r>
              <a:rPr lang="en-IN" b="1" dirty="0">
                <a:latin typeface="Times New Roman" panose="02020603050405020304" pitchFamily="18" charset="0"/>
                <a:cs typeface="Times New Roman" panose="02020603050405020304" pitchFamily="18" charset="0"/>
              </a:rPr>
              <a:t>Ontologies and Semantics</a:t>
            </a:r>
            <a:endParaRPr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30749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C87FC-8F6A-9ECE-CC44-63DFDF9F7231}"/>
              </a:ext>
            </a:extLst>
          </p:cNvPr>
          <p:cNvSpPr>
            <a:spLocks noGrp="1"/>
          </p:cNvSpPr>
          <p:nvPr>
            <p:ph type="title"/>
          </p:nvPr>
        </p:nvSpPr>
        <p:spPr>
          <a:xfrm>
            <a:off x="152400" y="31423"/>
            <a:ext cx="8915400" cy="959177"/>
          </a:xfrm>
        </p:spPr>
        <p:txBody>
          <a:bodyPr/>
          <a:lstStyle/>
          <a:p>
            <a:r>
              <a:rPr lang="en-US" sz="2400" b="1" dirty="0">
                <a:latin typeface="Times New Roman" panose="02020603050405020304" pitchFamily="18" charset="0"/>
                <a:cs typeface="Times New Roman" panose="02020603050405020304" pitchFamily="18" charset="0"/>
              </a:rPr>
              <a:t>How often does your virtual assistant misunderstand what you say? </a:t>
            </a:r>
            <a:endParaRPr lang="en-IN"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14176FE-D1DD-4057-F849-2BD1237D91E8}"/>
              </a:ext>
            </a:extLst>
          </p:cNvPr>
          <p:cNvSpPr>
            <a:spLocks noGrp="1"/>
          </p:cNvSpPr>
          <p:nvPr>
            <p:ph idx="1"/>
          </p:nvPr>
        </p:nvSpPr>
        <p:spPr>
          <a:xfrm>
            <a:off x="228600" y="996885"/>
            <a:ext cx="8915400" cy="3263504"/>
          </a:xfrm>
        </p:spPr>
        <p:txBody>
          <a:bodyPr/>
          <a:lstStyle/>
          <a:p>
            <a:pPr>
              <a:lnSpc>
                <a:spcPct val="150000"/>
              </a:lnSpc>
            </a:pPr>
            <a:r>
              <a:rPr lang="en-US" sz="2800" b="0" dirty="0">
                <a:effectLst/>
                <a:latin typeface="Times New Roman" panose="02020603050405020304" pitchFamily="18" charset="0"/>
                <a:cs typeface="Times New Roman" panose="02020603050405020304" pitchFamily="18" charset="0"/>
              </a:rPr>
              <a:t>While natural language understanding (NLU) applications are evolving, they still frequently misinterpret spoken and written language.</a:t>
            </a:r>
          </a:p>
          <a:p>
            <a:pPr>
              <a:lnSpc>
                <a:spcPct val="150000"/>
              </a:lnSpc>
            </a:pPr>
            <a:r>
              <a:rPr lang="en-US" sz="2800" b="0" dirty="0">
                <a:effectLst/>
                <a:latin typeface="Times New Roman" panose="02020603050405020304" pitchFamily="18" charset="0"/>
                <a:cs typeface="Times New Roman" panose="02020603050405020304" pitchFamily="18" charset="0"/>
              </a:rPr>
              <a:t>The reason for this is language </a:t>
            </a:r>
            <a:r>
              <a:rPr lang="en-US" sz="2800" b="1" dirty="0">
                <a:effectLst/>
                <a:latin typeface="Times New Roman" panose="02020603050405020304" pitchFamily="18" charset="0"/>
                <a:cs typeface="Times New Roman" panose="02020603050405020304" pitchFamily="18" charset="0"/>
              </a:rPr>
              <a:t>ambiguity.</a:t>
            </a:r>
          </a:p>
          <a:p>
            <a:pPr>
              <a:lnSpc>
                <a:spcPct val="150000"/>
              </a:lnSpc>
            </a:pPr>
            <a:r>
              <a:rPr lang="en-US" sz="2800" b="0" dirty="0">
                <a:effectLst/>
                <a:latin typeface="Times New Roman" panose="02020603050405020304" pitchFamily="18" charset="0"/>
                <a:cs typeface="Times New Roman" panose="02020603050405020304" pitchFamily="18" charset="0"/>
              </a:rPr>
              <a:t>Words in different contexts can mean different things. </a:t>
            </a:r>
          </a:p>
          <a:p>
            <a:pPr>
              <a:lnSpc>
                <a:spcPct val="150000"/>
              </a:lnSpc>
            </a:pPr>
            <a:r>
              <a:rPr lang="en-US" sz="2800" b="0" dirty="0">
                <a:effectLst/>
                <a:latin typeface="Times New Roman" panose="02020603050405020304" pitchFamily="18" charset="0"/>
                <a:cs typeface="Times New Roman" panose="02020603050405020304" pitchFamily="18" charset="0"/>
              </a:rPr>
              <a:t>This makes things tricky for NLU applications that need to understand language intent.</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1861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D34CC-67A3-8922-428B-93D852DB52F3}"/>
              </a:ext>
            </a:extLst>
          </p:cNvPr>
          <p:cNvSpPr>
            <a:spLocks noGrp="1"/>
          </p:cNvSpPr>
          <p:nvPr>
            <p:ph type="title"/>
          </p:nvPr>
        </p:nvSpPr>
        <p:spPr>
          <a:xfrm>
            <a:off x="457200" y="21996"/>
            <a:ext cx="8229600" cy="663804"/>
          </a:xfrm>
        </p:spPr>
        <p:txBody>
          <a:bodyPr/>
          <a:lstStyle/>
          <a:p>
            <a:r>
              <a:rPr lang="en-IN" b="1" dirty="0">
                <a:latin typeface="Times New Roman" panose="02020603050405020304" pitchFamily="18" charset="0"/>
                <a:cs typeface="Times New Roman" panose="02020603050405020304" pitchFamily="18" charset="0"/>
              </a:rPr>
              <a:t>Why ontology?</a:t>
            </a:r>
          </a:p>
        </p:txBody>
      </p:sp>
      <p:sp>
        <p:nvSpPr>
          <p:cNvPr id="3" name="Content Placeholder 2">
            <a:extLst>
              <a:ext uri="{FF2B5EF4-FFF2-40B4-BE49-F238E27FC236}">
                <a16:creationId xmlns:a16="http://schemas.microsoft.com/office/drawing/2014/main" id="{1D18529E-6E33-600E-B9A0-17B46B1293CE}"/>
              </a:ext>
            </a:extLst>
          </p:cNvPr>
          <p:cNvSpPr>
            <a:spLocks noGrp="1"/>
          </p:cNvSpPr>
          <p:nvPr>
            <p:ph idx="1"/>
          </p:nvPr>
        </p:nvSpPr>
        <p:spPr>
          <a:xfrm>
            <a:off x="152400" y="685800"/>
            <a:ext cx="8839200" cy="4525963"/>
          </a:xfrm>
        </p:spPr>
        <p:txBody>
          <a:bodyPr/>
          <a:lstStyle/>
          <a:p>
            <a:pPr algn="just">
              <a:lnSpc>
                <a:spcPct val="150000"/>
              </a:lnSpc>
            </a:pPr>
            <a:r>
              <a:rPr lang="en-US" sz="2000" dirty="0">
                <a:latin typeface="Times New Roman" panose="02020603050405020304" pitchFamily="18" charset="0"/>
                <a:cs typeface="Times New Roman" panose="02020603050405020304" pitchFamily="18" charset="0"/>
              </a:rPr>
              <a:t>When you consider the integral nature of NLU to drive smart machines and autonomous systems, taking the right NLU approach is critical to optimizing outcomes and decision making. </a:t>
            </a:r>
          </a:p>
          <a:p>
            <a:pPr algn="just">
              <a:lnSpc>
                <a:spcPct val="150000"/>
              </a:lnSpc>
            </a:pPr>
            <a:r>
              <a:rPr lang="en-US" sz="2000" dirty="0">
                <a:latin typeface="Times New Roman" panose="02020603050405020304" pitchFamily="18" charset="0"/>
                <a:cs typeface="Times New Roman" panose="02020603050405020304" pitchFamily="18" charset="0"/>
              </a:rPr>
              <a:t>To build effective NLU programs, it's essential to have a deep understanding of </a:t>
            </a:r>
            <a:r>
              <a:rPr lang="en-US" sz="2000" b="1" dirty="0">
                <a:latin typeface="Times New Roman" panose="02020603050405020304" pitchFamily="18" charset="0"/>
                <a:cs typeface="Times New Roman" panose="02020603050405020304" pitchFamily="18" charset="0"/>
              </a:rPr>
              <a:t>language structure. </a:t>
            </a:r>
            <a:r>
              <a:rPr lang="en-US" sz="2000" dirty="0">
                <a:latin typeface="Times New Roman" panose="02020603050405020304" pitchFamily="18" charset="0"/>
                <a:cs typeface="Times New Roman" panose="02020603050405020304" pitchFamily="18" charset="0"/>
              </a:rPr>
              <a:t>This includes knowledge of syntax (sentence structure), semantics (word meanings), and pragmatics (contextual interpretation). NLU systems must be able to analyze and interpret these aspects of language to provide accurate results.</a:t>
            </a:r>
          </a:p>
          <a:p>
            <a:pPr algn="just">
              <a:lnSpc>
                <a:spcPct val="150000"/>
              </a:lnSpc>
            </a:pPr>
            <a:r>
              <a:rPr lang="en-US" sz="2000" b="1" dirty="0">
                <a:latin typeface="Times New Roman" panose="02020603050405020304" pitchFamily="18" charset="0"/>
                <a:cs typeface="Times New Roman" panose="02020603050405020304" pitchFamily="18" charset="0"/>
              </a:rPr>
              <a:t>Word classification, </a:t>
            </a:r>
            <a:r>
              <a:rPr lang="en-US" sz="2000" dirty="0">
                <a:latin typeface="Times New Roman" panose="02020603050405020304" pitchFamily="18" charset="0"/>
                <a:cs typeface="Times New Roman" panose="02020603050405020304" pitchFamily="18" charset="0"/>
              </a:rPr>
              <a:t>often referred to as part-of-speech tagging, is a fundamental task in NLU. It involves categorizing words into their grammatical roles, such as nouns, verbs, adjectives, etc. This information is essential for understanding the grammatical structure of sentences and extracting meaning from them.</a:t>
            </a:r>
          </a:p>
          <a:p>
            <a:pPr algn="just">
              <a:lnSpc>
                <a:spcPct val="150000"/>
              </a:lnSpc>
            </a:pPr>
            <a:r>
              <a:rPr lang="en-US" sz="2000" dirty="0">
                <a:latin typeface="Times New Roman" panose="02020603050405020304" pitchFamily="18" charset="0"/>
                <a:cs typeface="Times New Roman" panose="02020603050405020304" pitchFamily="18" charset="0"/>
              </a:rPr>
              <a:t>So it’s important to understand how ontology works with NLU. </a:t>
            </a:r>
          </a:p>
        </p:txBody>
      </p:sp>
    </p:spTree>
    <p:extLst>
      <p:ext uri="{BB962C8B-B14F-4D97-AF65-F5344CB8AC3E}">
        <p14:creationId xmlns:p14="http://schemas.microsoft.com/office/powerpoint/2010/main" val="14214204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D34CC-67A3-8922-428B-93D852DB52F3}"/>
              </a:ext>
            </a:extLst>
          </p:cNvPr>
          <p:cNvSpPr>
            <a:spLocks noGrp="1"/>
          </p:cNvSpPr>
          <p:nvPr>
            <p:ph type="title"/>
          </p:nvPr>
        </p:nvSpPr>
        <p:spPr>
          <a:xfrm>
            <a:off x="457200" y="21996"/>
            <a:ext cx="8229600" cy="663804"/>
          </a:xfrm>
        </p:spPr>
        <p:txBody>
          <a:bodyPr/>
          <a:lstStyle/>
          <a:p>
            <a:r>
              <a:rPr lang="en-US" b="1" dirty="0">
                <a:latin typeface="Times New Roman" panose="02020603050405020304" pitchFamily="18" charset="0"/>
                <a:cs typeface="Times New Roman" panose="02020603050405020304" pitchFamily="18" charset="0"/>
              </a:rPr>
              <a:t>Ontology and Taxonomy in NLU</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D18529E-6E33-600E-B9A0-17B46B1293CE}"/>
              </a:ext>
            </a:extLst>
          </p:cNvPr>
          <p:cNvSpPr>
            <a:spLocks noGrp="1"/>
          </p:cNvSpPr>
          <p:nvPr>
            <p:ph idx="1"/>
          </p:nvPr>
        </p:nvSpPr>
        <p:spPr>
          <a:xfrm>
            <a:off x="228600" y="685800"/>
            <a:ext cx="8610600" cy="4525963"/>
          </a:xfrm>
        </p:spPr>
        <p:txBody>
          <a:bodyPr/>
          <a:lstStyle/>
          <a:p>
            <a:pPr algn="just">
              <a:lnSpc>
                <a:spcPct val="150000"/>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Taxonomy: </a:t>
            </a:r>
            <a:r>
              <a:rPr lang="en-US" sz="2000" dirty="0">
                <a:latin typeface="Times New Roman" panose="02020603050405020304" pitchFamily="18" charset="0"/>
                <a:cs typeface="Times New Roman" panose="02020603050405020304" pitchFamily="18" charset="0"/>
              </a:rPr>
              <a:t>Taxonomy refers to the </a:t>
            </a:r>
            <a:r>
              <a:rPr lang="en-US" sz="2000" b="1" dirty="0">
                <a:latin typeface="Times New Roman" panose="02020603050405020304" pitchFamily="18" charset="0"/>
                <a:cs typeface="Times New Roman" panose="02020603050405020304" pitchFamily="18" charset="0"/>
              </a:rPr>
              <a:t>hierarchical categorization of concepts or entities</a:t>
            </a:r>
            <a:r>
              <a:rPr lang="en-US" sz="2000" dirty="0">
                <a:latin typeface="Times New Roman" panose="02020603050405020304" pitchFamily="18" charset="0"/>
                <a:cs typeface="Times New Roman" panose="02020603050405020304" pitchFamily="18" charset="0"/>
              </a:rPr>
              <a:t>. In the context of NLU, it can be used to create structured hierarchies of words or concepts, making it easier to organize and retrieve information. For example, in a taxonomy related to animals, you might have categories like "Mammals," "Birds," and "Reptiles."</a:t>
            </a:r>
          </a:p>
          <a:p>
            <a:pPr algn="just">
              <a:lnSpc>
                <a:spcPct val="150000"/>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Ontology: </a:t>
            </a:r>
            <a:r>
              <a:rPr lang="en-US" sz="2000" dirty="0">
                <a:latin typeface="Times New Roman" panose="02020603050405020304" pitchFamily="18" charset="0"/>
                <a:cs typeface="Times New Roman" panose="02020603050405020304" pitchFamily="18" charset="0"/>
              </a:rPr>
              <a:t>Ontology goes beyond taxonomy by defining not only the hierarchical relationships between concepts but also the relationships between their properties and attributes. It provides a more detailed and semantically rich representation of knowledge. In NLU, ontologies help in understanding the meaning of words in context and capturing complex relationships between concepts. For instance, in an ontology for the medical domain, you could represent not only the hierarchy of diseases but also the relationships between symptoms, treatments, and patient profiles.</a:t>
            </a:r>
          </a:p>
        </p:txBody>
      </p:sp>
    </p:spTree>
    <p:extLst>
      <p:ext uri="{BB962C8B-B14F-4D97-AF65-F5344CB8AC3E}">
        <p14:creationId xmlns:p14="http://schemas.microsoft.com/office/powerpoint/2010/main" val="24104485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D34CC-67A3-8922-428B-93D852DB52F3}"/>
              </a:ext>
            </a:extLst>
          </p:cNvPr>
          <p:cNvSpPr>
            <a:spLocks noGrp="1"/>
          </p:cNvSpPr>
          <p:nvPr>
            <p:ph type="title"/>
          </p:nvPr>
        </p:nvSpPr>
        <p:spPr>
          <a:xfrm>
            <a:off x="457200" y="228600"/>
            <a:ext cx="8229600" cy="663804"/>
          </a:xfrm>
        </p:spPr>
        <p:txBody>
          <a:bodyPr/>
          <a:lstStyle/>
          <a:p>
            <a:r>
              <a:rPr lang="en-US" b="1" dirty="0">
                <a:latin typeface="Times New Roman" panose="02020603050405020304" pitchFamily="18" charset="0"/>
                <a:cs typeface="Times New Roman" panose="02020603050405020304" pitchFamily="18" charset="0"/>
              </a:rPr>
              <a:t>Ontology and Taxonomy in NLU</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D18529E-6E33-600E-B9A0-17B46B1293CE}"/>
              </a:ext>
            </a:extLst>
          </p:cNvPr>
          <p:cNvSpPr>
            <a:spLocks noGrp="1"/>
          </p:cNvSpPr>
          <p:nvPr>
            <p:ph idx="1"/>
          </p:nvPr>
        </p:nvSpPr>
        <p:spPr>
          <a:xfrm>
            <a:off x="266700" y="1166018"/>
            <a:ext cx="8610600" cy="4525963"/>
          </a:xfrm>
        </p:spPr>
        <p:txBody>
          <a:bodyPr/>
          <a:lstStyle/>
          <a:p>
            <a:pPr algn="just">
              <a:lnSpc>
                <a:spcPct val="150000"/>
              </a:lnSpc>
            </a:pPr>
            <a:r>
              <a:rPr lang="en-US" sz="2000" dirty="0">
                <a:latin typeface="Times New Roman" panose="02020603050405020304" pitchFamily="18" charset="0"/>
                <a:cs typeface="Times New Roman" panose="02020603050405020304" pitchFamily="18" charset="0"/>
              </a:rPr>
              <a:t>Both taxonomy and ontology are valuable tools in NLU. Taxonomy helps organize and categorize information hierarchically, while ontology adds semantic depth by defining relationships and attributes between concepts.</a:t>
            </a:r>
          </a:p>
          <a:p>
            <a:pPr algn="just">
              <a:lnSpc>
                <a:spcPct val="150000"/>
              </a:lnSpc>
            </a:pPr>
            <a:r>
              <a:rPr lang="en-US" sz="2000" dirty="0">
                <a:latin typeface="Times New Roman" panose="02020603050405020304" pitchFamily="18" charset="0"/>
                <a:cs typeface="Times New Roman" panose="02020603050405020304" pitchFamily="18" charset="0"/>
              </a:rPr>
              <a:t>Combining these approaches can enhance the ability of NLU systems to understand and work with language, leading to more effective outcomes and decision-making in various applications.</a:t>
            </a:r>
          </a:p>
        </p:txBody>
      </p:sp>
    </p:spTree>
    <p:extLst>
      <p:ext uri="{BB962C8B-B14F-4D97-AF65-F5344CB8AC3E}">
        <p14:creationId xmlns:p14="http://schemas.microsoft.com/office/powerpoint/2010/main" val="13270893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009CC-82F2-9FAD-6569-605CB8DDA351}"/>
              </a:ext>
            </a:extLst>
          </p:cNvPr>
          <p:cNvSpPr>
            <a:spLocks noGrp="1"/>
          </p:cNvSpPr>
          <p:nvPr>
            <p:ph type="title"/>
          </p:nvPr>
        </p:nvSpPr>
        <p:spPr>
          <a:xfrm>
            <a:off x="457200" y="10160"/>
            <a:ext cx="8229600" cy="715962"/>
          </a:xfrm>
        </p:spPr>
        <p:txBody>
          <a:bodyPr/>
          <a:lstStyle/>
          <a:p>
            <a:r>
              <a:rPr lang="en-US" sz="2800" b="1" dirty="0">
                <a:latin typeface="Times New Roman" panose="02020603050405020304" pitchFamily="18" charset="0"/>
                <a:cs typeface="Times New Roman" panose="02020603050405020304" pitchFamily="18" charset="0"/>
              </a:rPr>
              <a:t>Ontologies and their significance in </a:t>
            </a:r>
            <a:r>
              <a:rPr lang="en-IN" sz="2800" b="1" dirty="0">
                <a:latin typeface="Times New Roman" panose="02020603050405020304" pitchFamily="18" charset="0"/>
                <a:cs typeface="Times New Roman" panose="02020603050405020304" pitchFamily="18" charset="0"/>
              </a:rPr>
              <a:t>NLU</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F566A94-6C94-9661-9BB7-ECD4AB7939DD}"/>
              </a:ext>
            </a:extLst>
          </p:cNvPr>
          <p:cNvSpPr>
            <a:spLocks noGrp="1"/>
          </p:cNvSpPr>
          <p:nvPr>
            <p:ph idx="1"/>
          </p:nvPr>
        </p:nvSpPr>
        <p:spPr>
          <a:xfrm>
            <a:off x="179615" y="741362"/>
            <a:ext cx="8659585" cy="5410200"/>
          </a:xfrm>
        </p:spPr>
        <p:txBody>
          <a:bodyPr>
            <a:normAutofit/>
          </a:bodyPr>
          <a:lstStyle/>
          <a:p>
            <a:pPr algn="just">
              <a:lnSpc>
                <a:spcPct val="170000"/>
              </a:lnSpc>
            </a:pPr>
            <a:r>
              <a:rPr lang="en-US" sz="2200" dirty="0">
                <a:latin typeface="Times New Roman" panose="02020603050405020304" pitchFamily="18" charset="0"/>
                <a:cs typeface="Times New Roman" panose="02020603050405020304" pitchFamily="18" charset="0"/>
              </a:rPr>
              <a:t>Ontologies are structured models that define concepts, their properties, and relationships in a specific domain. They play a critical role in formalizing knowledge, ensuring clarity, consistency, and detailed representation of information.</a:t>
            </a:r>
          </a:p>
          <a:p>
            <a:pPr algn="just">
              <a:lnSpc>
                <a:spcPct val="170000"/>
              </a:lnSpc>
            </a:pPr>
            <a:r>
              <a:rPr lang="en-US" sz="2200" dirty="0">
                <a:latin typeface="Times New Roman" panose="02020603050405020304" pitchFamily="18" charset="0"/>
                <a:cs typeface="Times New Roman" panose="02020603050405020304" pitchFamily="18" charset="0"/>
              </a:rPr>
              <a:t>In an ontology, concepts like "dog" have associated properties (e.g., "has fur") and relationships (e.g., "is a subclass of mammal"), enhancing understanding within that domain.</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55922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009CC-82F2-9FAD-6569-605CB8DDA351}"/>
              </a:ext>
            </a:extLst>
          </p:cNvPr>
          <p:cNvSpPr>
            <a:spLocks noGrp="1"/>
          </p:cNvSpPr>
          <p:nvPr>
            <p:ph type="title"/>
          </p:nvPr>
        </p:nvSpPr>
        <p:spPr>
          <a:xfrm>
            <a:off x="457200" y="10160"/>
            <a:ext cx="8229600" cy="715962"/>
          </a:xfrm>
        </p:spPr>
        <p:txBody>
          <a:bodyPr/>
          <a:lstStyle/>
          <a:p>
            <a:r>
              <a:rPr lang="en-US" sz="2800" b="1" dirty="0">
                <a:latin typeface="Times New Roman" panose="02020603050405020304" pitchFamily="18" charset="0"/>
                <a:cs typeface="Times New Roman" panose="02020603050405020304" pitchFamily="18" charset="0"/>
              </a:rPr>
              <a:t>Ontologies </a:t>
            </a:r>
            <a:r>
              <a:rPr lang="en-IN" sz="2800" b="1" dirty="0">
                <a:latin typeface="Times New Roman" panose="02020603050405020304" pitchFamily="18" charset="0"/>
                <a:cs typeface="Times New Roman" panose="02020603050405020304" pitchFamily="18" charset="0"/>
              </a:rPr>
              <a:t>and semantics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F566A94-6C94-9661-9BB7-ECD4AB7939DD}"/>
              </a:ext>
            </a:extLst>
          </p:cNvPr>
          <p:cNvSpPr>
            <a:spLocks noGrp="1"/>
          </p:cNvSpPr>
          <p:nvPr>
            <p:ph idx="1"/>
          </p:nvPr>
        </p:nvSpPr>
        <p:spPr>
          <a:xfrm>
            <a:off x="179615" y="741362"/>
            <a:ext cx="8659585" cy="5735638"/>
          </a:xfrm>
        </p:spPr>
        <p:txBody>
          <a:bodyPr>
            <a:normAutofit fontScale="92500"/>
          </a:bodyPr>
          <a:lstStyle/>
          <a:p>
            <a:pPr algn="just">
              <a:lnSpc>
                <a:spcPct val="170000"/>
              </a:lnSpc>
            </a:pPr>
            <a:r>
              <a:rPr lang="en-US" sz="2200" dirty="0">
                <a:latin typeface="Times New Roman" panose="02020603050405020304" pitchFamily="18" charset="0"/>
                <a:cs typeface="Times New Roman" panose="02020603050405020304" pitchFamily="18" charset="0"/>
              </a:rPr>
              <a:t>Ontology is closely related to </a:t>
            </a:r>
            <a:r>
              <a:rPr lang="en-US" sz="2200" b="1" dirty="0">
                <a:latin typeface="Times New Roman" panose="02020603050405020304" pitchFamily="18" charset="0"/>
                <a:cs typeface="Times New Roman" panose="02020603050405020304" pitchFamily="18" charset="0"/>
              </a:rPr>
              <a:t>semantics, which is the study of meaning in language. </a:t>
            </a:r>
            <a:r>
              <a:rPr lang="en-US" sz="2200" dirty="0">
                <a:latin typeface="Times New Roman" panose="02020603050405020304" pitchFamily="18" charset="0"/>
                <a:cs typeface="Times New Roman" panose="02020603050405020304" pitchFamily="18" charset="0"/>
              </a:rPr>
              <a:t>In the context of ontologies, semantics are used to clarify the meaning of concepts and how they relate to each other. This semantic richness enables machines to understand the context and nuances of language.</a:t>
            </a:r>
          </a:p>
          <a:p>
            <a:pPr algn="just">
              <a:lnSpc>
                <a:spcPct val="170000"/>
              </a:lnSpc>
            </a:pPr>
            <a:r>
              <a:rPr lang="en-US" sz="2200" dirty="0">
                <a:latin typeface="Times New Roman" panose="02020603050405020304" pitchFamily="18" charset="0"/>
                <a:cs typeface="Times New Roman" panose="02020603050405020304" pitchFamily="18" charset="0"/>
              </a:rPr>
              <a:t>Ontologies are particularly valuable for </a:t>
            </a:r>
            <a:r>
              <a:rPr lang="en-US" sz="2200" b="1" dirty="0">
                <a:latin typeface="Times New Roman" panose="02020603050405020304" pitchFamily="18" charset="0"/>
                <a:cs typeface="Times New Roman" panose="02020603050405020304" pitchFamily="18" charset="0"/>
              </a:rPr>
              <a:t>disambiguating word meanings</a:t>
            </a:r>
            <a:r>
              <a:rPr lang="en-US" sz="2200" dirty="0">
                <a:latin typeface="Times New Roman" panose="02020603050405020304" pitchFamily="18" charset="0"/>
                <a:cs typeface="Times New Roman" panose="02020603050405020304" pitchFamily="18" charset="0"/>
              </a:rPr>
              <a:t>. Example of the word "diamond" illustrates this well. Without context, "diamond" could refer to a baseball player, a jeweler, or a card suit. However, with the aid of an ontology, a machine can determine the correct interpretation based on the context provided by the surrounding words or the specific domain it's working in.</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97255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009CC-82F2-9FAD-6569-605CB8DDA351}"/>
              </a:ext>
            </a:extLst>
          </p:cNvPr>
          <p:cNvSpPr>
            <a:spLocks noGrp="1"/>
          </p:cNvSpPr>
          <p:nvPr>
            <p:ph type="title"/>
          </p:nvPr>
        </p:nvSpPr>
        <p:spPr>
          <a:xfrm>
            <a:off x="457199" y="152400"/>
            <a:ext cx="8229600" cy="609600"/>
          </a:xfrm>
        </p:spPr>
        <p:txBody>
          <a:bodyPr/>
          <a:lstStyle/>
          <a:p>
            <a:r>
              <a:rPr lang="en-IN" b="1" dirty="0">
                <a:latin typeface="Times New Roman" panose="02020603050405020304" pitchFamily="18" charset="0"/>
                <a:cs typeface="Times New Roman" panose="02020603050405020304" pitchFamily="18" charset="0"/>
              </a:rPr>
              <a:t>How Ontology Impacts NLU?</a:t>
            </a:r>
            <a:endParaRPr lang="en-IN" dirty="0"/>
          </a:p>
        </p:txBody>
      </p:sp>
      <p:sp>
        <p:nvSpPr>
          <p:cNvPr id="3" name="Content Placeholder 2">
            <a:extLst>
              <a:ext uri="{FF2B5EF4-FFF2-40B4-BE49-F238E27FC236}">
                <a16:creationId xmlns:a16="http://schemas.microsoft.com/office/drawing/2014/main" id="{EF566A94-6C94-9661-9BB7-ECD4AB7939DD}"/>
              </a:ext>
            </a:extLst>
          </p:cNvPr>
          <p:cNvSpPr>
            <a:spLocks noGrp="1"/>
          </p:cNvSpPr>
          <p:nvPr>
            <p:ph idx="1"/>
          </p:nvPr>
        </p:nvSpPr>
        <p:spPr>
          <a:xfrm>
            <a:off x="241216" y="762000"/>
            <a:ext cx="8661565" cy="3263504"/>
          </a:xfrm>
        </p:spPr>
        <p:txBody>
          <a:bodyPr/>
          <a:lstStyle/>
          <a:p>
            <a:pPr algn="just">
              <a:lnSpc>
                <a:spcPct val="150000"/>
              </a:lnSpc>
            </a:pPr>
            <a:r>
              <a:rPr lang="en-US" sz="2000" dirty="0">
                <a:latin typeface="Times New Roman" panose="02020603050405020304" pitchFamily="18" charset="0"/>
                <a:cs typeface="Times New Roman" panose="02020603050405020304" pitchFamily="18" charset="0"/>
              </a:rPr>
              <a:t>Ontologies play a pivotal role in advancing NLU and enhancing various aspects of AI technologies. </a:t>
            </a:r>
            <a:r>
              <a:rPr lang="en-US" sz="2000" b="1" dirty="0">
                <a:latin typeface="Times New Roman" panose="02020603050405020304" pitchFamily="18" charset="0"/>
                <a:cs typeface="Times New Roman" panose="02020603050405020304" pitchFamily="18" charset="0"/>
              </a:rPr>
              <a:t>The benefits of ontologies on NLU:</a:t>
            </a:r>
          </a:p>
          <a:p>
            <a:pPr lvl="1" algn="just">
              <a:lnSpc>
                <a:spcPct val="150000"/>
              </a:lnSpc>
            </a:pPr>
            <a:r>
              <a:rPr lang="en-IN" sz="2000" dirty="0">
                <a:latin typeface="Times New Roman" panose="02020603050405020304" pitchFamily="18" charset="0"/>
                <a:cs typeface="Times New Roman" panose="02020603050405020304" pitchFamily="18" charset="0"/>
              </a:rPr>
              <a:t>Precise Understanding: </a:t>
            </a:r>
            <a:r>
              <a:rPr lang="en-US" sz="2000" dirty="0">
                <a:latin typeface="Times New Roman" panose="02020603050405020304" pitchFamily="18" charset="0"/>
                <a:cs typeface="Times New Roman" panose="02020603050405020304" pitchFamily="18" charset="0"/>
              </a:rPr>
              <a:t>Ontologies enable precise language understanding, helping machines grasp nuances and context, thus enhancing language processing accuracy and advancing NLU capabilities for businesses.</a:t>
            </a:r>
          </a:p>
          <a:p>
            <a:pPr lvl="1" algn="just">
              <a:lnSpc>
                <a:spcPct val="150000"/>
              </a:lnSpc>
            </a:pPr>
            <a:r>
              <a:rPr lang="en-IN" sz="2000" dirty="0">
                <a:latin typeface="Times New Roman" panose="02020603050405020304" pitchFamily="18" charset="0"/>
                <a:cs typeface="Times New Roman" panose="02020603050405020304" pitchFamily="18" charset="0"/>
              </a:rPr>
              <a:t>Efficiency and Accuracy: </a:t>
            </a:r>
            <a:r>
              <a:rPr lang="en-US" sz="2000" dirty="0">
                <a:latin typeface="Times New Roman" panose="02020603050405020304" pitchFamily="18" charset="0"/>
                <a:cs typeface="Times New Roman" panose="02020603050405020304" pitchFamily="18" charset="0"/>
              </a:rPr>
              <a:t>Ontologies improve NLU efficiency and accuracy through structured language analysis, aiding AI in extracting valuable insights from text and speech data.</a:t>
            </a:r>
          </a:p>
          <a:p>
            <a:pPr lvl="1" algn="just">
              <a:lnSpc>
                <a:spcPct val="150000"/>
              </a:lnSpc>
            </a:pPr>
            <a:r>
              <a:rPr lang="en-US" sz="2000" dirty="0">
                <a:latin typeface="Times New Roman" panose="02020603050405020304" pitchFamily="18" charset="0"/>
                <a:cs typeface="Times New Roman" panose="02020603050405020304" pitchFamily="18" charset="0"/>
              </a:rPr>
              <a:t>Improved Entity Analysis: Ontologies enhance entity recognition, enabling AI systems to categorize entities in text or speech more accurately, especially in named entity recognition.</a:t>
            </a:r>
          </a:p>
        </p:txBody>
      </p:sp>
    </p:spTree>
    <p:extLst>
      <p:ext uri="{BB962C8B-B14F-4D97-AF65-F5344CB8AC3E}">
        <p14:creationId xmlns:p14="http://schemas.microsoft.com/office/powerpoint/2010/main" val="5270055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009CC-82F2-9FAD-6569-605CB8DDA351}"/>
              </a:ext>
            </a:extLst>
          </p:cNvPr>
          <p:cNvSpPr>
            <a:spLocks noGrp="1"/>
          </p:cNvSpPr>
          <p:nvPr>
            <p:ph type="title"/>
          </p:nvPr>
        </p:nvSpPr>
        <p:spPr>
          <a:xfrm>
            <a:off x="228600" y="78950"/>
            <a:ext cx="8835242" cy="697277"/>
          </a:xfrm>
        </p:spPr>
        <p:txBody>
          <a:bodyPr/>
          <a:lstStyle/>
          <a:p>
            <a:r>
              <a:rPr lang="en-US" sz="2800" b="1" dirty="0">
                <a:latin typeface="Times New Roman" panose="02020603050405020304" pitchFamily="18" charset="0"/>
                <a:cs typeface="Times New Roman" panose="02020603050405020304" pitchFamily="18" charset="0"/>
              </a:rPr>
              <a:t>Relation between Natural language, NLP and ontology</a:t>
            </a:r>
            <a:endParaRPr lang="en-IN" sz="2800" dirty="0"/>
          </a:p>
        </p:txBody>
      </p:sp>
      <p:sp>
        <p:nvSpPr>
          <p:cNvPr id="3" name="Content Placeholder 2">
            <a:extLst>
              <a:ext uri="{FF2B5EF4-FFF2-40B4-BE49-F238E27FC236}">
                <a16:creationId xmlns:a16="http://schemas.microsoft.com/office/drawing/2014/main" id="{EF566A94-6C94-9661-9BB7-ECD4AB7939DD}"/>
              </a:ext>
            </a:extLst>
          </p:cNvPr>
          <p:cNvSpPr>
            <a:spLocks noGrp="1"/>
          </p:cNvSpPr>
          <p:nvPr>
            <p:ph sz="half" idx="1"/>
          </p:nvPr>
        </p:nvSpPr>
        <p:spPr>
          <a:xfrm>
            <a:off x="80158" y="1012050"/>
            <a:ext cx="3962400" cy="4878289"/>
          </a:xfrm>
        </p:spPr>
        <p:txBody>
          <a:bodyPr/>
          <a:lstStyle/>
          <a:p>
            <a:pPr algn="just"/>
            <a:r>
              <a:rPr lang="en-US" sz="2000" dirty="0">
                <a:latin typeface="Times New Roman" panose="02020603050405020304" pitchFamily="18" charset="0"/>
                <a:cs typeface="Times New Roman" panose="02020603050405020304" pitchFamily="18" charset="0"/>
              </a:rPr>
              <a:t>The idea involves integrating various software tools to semi-automatically create Natural Language Ontologies (NLOs) for specific domains. </a:t>
            </a:r>
          </a:p>
          <a:p>
            <a:pPr algn="just"/>
            <a:r>
              <a:rPr lang="en-US" sz="2000" dirty="0">
                <a:latin typeface="Times New Roman" panose="02020603050405020304" pitchFamily="18" charset="0"/>
                <a:cs typeface="Times New Roman" panose="02020603050405020304" pitchFamily="18" charset="0"/>
              </a:rPr>
              <a:t>This approach is ambitious due to the general and challenging nature of NLO construction.</a:t>
            </a:r>
          </a:p>
          <a:p>
            <a:pPr algn="just"/>
            <a:r>
              <a:rPr lang="en-US" sz="2000" dirty="0">
                <a:latin typeface="Times New Roman" panose="02020603050405020304" pitchFamily="18" charset="0"/>
                <a:cs typeface="Times New Roman" panose="02020603050405020304" pitchFamily="18" charset="0"/>
              </a:rPr>
              <a:t>Adapting and imposing constraints are essential steps, given the unique characteristics of the specific natural language under consideration.</a:t>
            </a:r>
            <a:endParaRPr lang="en-IN" sz="20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85447B52-7A1B-B07F-6991-0FFF40C466A3}"/>
              </a:ext>
            </a:extLst>
          </p:cNvPr>
          <p:cNvPicPr>
            <a:picLocks noChangeAspect="1"/>
          </p:cNvPicPr>
          <p:nvPr/>
        </p:nvPicPr>
        <p:blipFill>
          <a:blip r:embed="rId2"/>
          <a:stretch>
            <a:fillRect/>
          </a:stretch>
        </p:blipFill>
        <p:spPr>
          <a:xfrm>
            <a:off x="4343400" y="1219200"/>
            <a:ext cx="4495800" cy="2514600"/>
          </a:xfrm>
          <a:prstGeom prst="rect">
            <a:avLst/>
          </a:prstGeom>
        </p:spPr>
      </p:pic>
    </p:spTree>
    <p:extLst>
      <p:ext uri="{BB962C8B-B14F-4D97-AF65-F5344CB8AC3E}">
        <p14:creationId xmlns:p14="http://schemas.microsoft.com/office/powerpoint/2010/main" val="23144950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E9FDB-D7EF-A934-1626-BDCCA9CA106F}"/>
              </a:ext>
            </a:extLst>
          </p:cNvPr>
          <p:cNvSpPr>
            <a:spLocks noGrp="1"/>
          </p:cNvSpPr>
          <p:nvPr>
            <p:ph type="title"/>
          </p:nvPr>
        </p:nvSpPr>
        <p:spPr>
          <a:xfrm>
            <a:off x="457200" y="92075"/>
            <a:ext cx="8229600" cy="639762"/>
          </a:xfrm>
        </p:spPr>
        <p:txBody>
          <a:bodyPr/>
          <a:lstStyle/>
          <a:p>
            <a:r>
              <a:rPr lang="en-IN" sz="3200" b="1" dirty="0">
                <a:latin typeface="Times New Roman" panose="02020603050405020304" pitchFamily="18" charset="0"/>
                <a:cs typeface="Times New Roman" panose="02020603050405020304" pitchFamily="18" charset="0"/>
              </a:rPr>
              <a:t>Applications of Ontology</a:t>
            </a:r>
          </a:p>
        </p:txBody>
      </p:sp>
      <p:sp>
        <p:nvSpPr>
          <p:cNvPr id="3" name="Content Placeholder 2">
            <a:extLst>
              <a:ext uri="{FF2B5EF4-FFF2-40B4-BE49-F238E27FC236}">
                <a16:creationId xmlns:a16="http://schemas.microsoft.com/office/drawing/2014/main" id="{A173DD9F-8188-AA02-1118-F5EEC686D496}"/>
              </a:ext>
            </a:extLst>
          </p:cNvPr>
          <p:cNvSpPr>
            <a:spLocks noGrp="1"/>
          </p:cNvSpPr>
          <p:nvPr>
            <p:ph idx="1"/>
          </p:nvPr>
        </p:nvSpPr>
        <p:spPr>
          <a:xfrm>
            <a:off x="76200" y="715340"/>
            <a:ext cx="8839200" cy="4983163"/>
          </a:xfrm>
        </p:spPr>
        <p:txBody>
          <a:bodyPr/>
          <a:lstStyle/>
          <a:p>
            <a:pPr algn="just">
              <a:buFont typeface="+mj-lt"/>
              <a:buAutoNum type="arabicPeriod"/>
            </a:pPr>
            <a:r>
              <a:rPr lang="en-US" sz="2000" b="1" dirty="0">
                <a:latin typeface="Times New Roman" panose="02020603050405020304" pitchFamily="18" charset="0"/>
                <a:cs typeface="Times New Roman" panose="02020603050405020304" pitchFamily="18" charset="0"/>
              </a:rPr>
              <a:t>Comprehensive Domain Description: </a:t>
            </a:r>
            <a:r>
              <a:rPr lang="en-US" sz="2000" dirty="0">
                <a:latin typeface="Times New Roman" panose="02020603050405020304" pitchFamily="18" charset="0"/>
                <a:cs typeface="Times New Roman" panose="02020603050405020304" pitchFamily="18" charset="0"/>
              </a:rPr>
              <a:t>Ontologies serve as tools to thoroughly analyze and describe a specific domain, aligning the description with the requirements and needs of users. This comprehensive representation aids in understanding the domain's intricacies.</a:t>
            </a:r>
          </a:p>
          <a:p>
            <a:pPr algn="just">
              <a:buFont typeface="+mj-lt"/>
              <a:buAutoNum type="arabicPeriod"/>
            </a:pPr>
            <a:r>
              <a:rPr lang="en-US" sz="2000" b="1" dirty="0">
                <a:latin typeface="Times New Roman" panose="02020603050405020304" pitchFamily="18" charset="0"/>
                <a:cs typeface="Times New Roman" panose="02020603050405020304" pitchFamily="18" charset="0"/>
              </a:rPr>
              <a:t>Common Understanding: </a:t>
            </a:r>
            <a:r>
              <a:rPr lang="en-US" sz="2000" dirty="0">
                <a:latin typeface="Times New Roman" panose="02020603050405020304" pitchFamily="18" charset="0"/>
                <a:cs typeface="Times New Roman" panose="02020603050405020304" pitchFamily="18" charset="0"/>
              </a:rPr>
              <a:t>Ontologies help establish a shared and common understanding of how information is structured within a domain. This shared understanding is valuable for effective communication and collaboration among individuals and software agents.</a:t>
            </a:r>
          </a:p>
          <a:p>
            <a:pPr algn="just">
              <a:buFont typeface="+mj-lt"/>
              <a:buAutoNum type="arabicPeriod"/>
            </a:pPr>
            <a:r>
              <a:rPr lang="en-US" sz="2000" b="1" dirty="0">
                <a:latin typeface="Times New Roman" panose="02020603050405020304" pitchFamily="18" charset="0"/>
                <a:cs typeface="Times New Roman" panose="02020603050405020304" pitchFamily="18" charset="0"/>
              </a:rPr>
              <a:t>Knowledge Reuse: </a:t>
            </a:r>
            <a:r>
              <a:rPr lang="en-US" sz="2000" dirty="0">
                <a:latin typeface="Times New Roman" panose="02020603050405020304" pitchFamily="18" charset="0"/>
                <a:cs typeface="Times New Roman" panose="02020603050405020304" pitchFamily="18" charset="0"/>
              </a:rPr>
              <a:t>Ontologies facilitate the reuse of domain knowledge. By capturing and formalizing knowledge about a domain, ontologies make it easier to apply that knowledge in various contexts, reducing redundancy and enhancing efficiency.</a:t>
            </a:r>
          </a:p>
          <a:p>
            <a:pPr algn="just">
              <a:buFont typeface="+mj-lt"/>
              <a:buAutoNum type="arabicPeriod"/>
            </a:pPr>
            <a:r>
              <a:rPr lang="en-US" sz="2000" b="1" dirty="0">
                <a:latin typeface="Times New Roman" panose="02020603050405020304" pitchFamily="18" charset="0"/>
                <a:cs typeface="Times New Roman" panose="02020603050405020304" pitchFamily="18" charset="0"/>
              </a:rPr>
              <a:t>Separation of Knowledge: </a:t>
            </a:r>
            <a:r>
              <a:rPr lang="en-US" sz="2000" dirty="0">
                <a:latin typeface="Times New Roman" panose="02020603050405020304" pitchFamily="18" charset="0"/>
                <a:cs typeface="Times New Roman" panose="02020603050405020304" pitchFamily="18" charset="0"/>
              </a:rPr>
              <a:t>Ontologies allow for the separation of domain knowledge from operational knowledge. This separation is useful in keeping domain-specific information distinct from the specific procedures and functions used to operate within that domain, leading to greater flexibility and maintainability.</a:t>
            </a:r>
          </a:p>
        </p:txBody>
      </p:sp>
    </p:spTree>
    <p:extLst>
      <p:ext uri="{BB962C8B-B14F-4D97-AF65-F5344CB8AC3E}">
        <p14:creationId xmlns:p14="http://schemas.microsoft.com/office/powerpoint/2010/main" val="3614691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381000" y="-152400"/>
            <a:ext cx="8229600" cy="609600"/>
          </a:xfrm>
        </p:spPr>
        <p:txBody>
          <a:bodyPr/>
          <a:lstStyle/>
          <a:p>
            <a:br>
              <a:rPr lang="en-IN" sz="4000" b="1" dirty="0">
                <a:latin typeface="Times New Roman" panose="02020603050405020304" pitchFamily="18" charset="0"/>
                <a:cs typeface="Times New Roman" panose="02020603050405020304" pitchFamily="18" charset="0"/>
              </a:rPr>
            </a:br>
            <a:r>
              <a:rPr lang="en-US" sz="4000" b="1" dirty="0" err="1">
                <a:latin typeface="Times New Roman" panose="02020603050405020304" pitchFamily="18" charset="0"/>
                <a:cs typeface="Times New Roman" panose="02020603050405020304" pitchFamily="18" charset="0"/>
              </a:rPr>
              <a:t>E.g</a:t>
            </a:r>
            <a:r>
              <a:rPr lang="en-US" sz="4000" b="1" dirty="0">
                <a:latin typeface="Times New Roman" panose="02020603050405020304" pitchFamily="18" charset="0"/>
                <a:cs typeface="Times New Roman" panose="02020603050405020304" pitchFamily="18" charset="0"/>
              </a:rPr>
              <a:t> - Synonymy</a:t>
            </a:r>
            <a:endParaRPr lang="en-IN" sz="4000" dirty="0"/>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838200"/>
            <a:ext cx="8686800" cy="6117213"/>
          </a:xfrm>
        </p:spPr>
        <p:txBody>
          <a:bodyPr/>
          <a:lstStyle/>
          <a:p>
            <a:pPr algn="just">
              <a:lnSpc>
                <a:spcPct val="150000"/>
              </a:lnSpc>
            </a:pPr>
            <a:r>
              <a:rPr lang="en-US" sz="2000" dirty="0">
                <a:latin typeface="Times New Roman" panose="02020603050405020304" pitchFamily="18" charset="0"/>
                <a:cs typeface="Times New Roman" panose="02020603050405020304" pitchFamily="18" charset="0"/>
              </a:rPr>
              <a:t>big = large </a:t>
            </a:r>
          </a:p>
          <a:p>
            <a:pPr algn="just">
              <a:lnSpc>
                <a:spcPct val="150000"/>
              </a:lnSpc>
            </a:pPr>
            <a:r>
              <a:rPr lang="en-US" sz="2000" dirty="0">
                <a:latin typeface="Times New Roman" panose="02020603050405020304" pitchFamily="18" charset="0"/>
                <a:cs typeface="Times New Roman" panose="02020603050405020304" pitchFamily="18" charset="0"/>
              </a:rPr>
              <a:t>hide = conceal</a:t>
            </a:r>
          </a:p>
          <a:p>
            <a:pPr algn="just">
              <a:lnSpc>
                <a:spcPct val="150000"/>
              </a:lnSpc>
            </a:pPr>
            <a:r>
              <a:rPr lang="en-US" sz="2000" dirty="0">
                <a:latin typeface="Times New Roman" panose="02020603050405020304" pitchFamily="18" charset="0"/>
                <a:cs typeface="Times New Roman" panose="02020603050405020304" pitchFamily="18" charset="0"/>
              </a:rPr>
              <a:t>small = little</a:t>
            </a:r>
          </a:p>
          <a:p>
            <a:pPr algn="just">
              <a:lnSpc>
                <a:spcPct val="150000"/>
              </a:lnSpc>
            </a:pPr>
            <a:r>
              <a:rPr lang="en-US" sz="2000" dirty="0">
                <a:latin typeface="Times New Roman" panose="02020603050405020304" pitchFamily="18" charset="0"/>
                <a:cs typeface="Times New Roman" panose="02020603050405020304" pitchFamily="18" charset="0"/>
              </a:rPr>
              <a:t>couch = sofa </a:t>
            </a:r>
          </a:p>
          <a:p>
            <a:pPr algn="just">
              <a:lnSpc>
                <a:spcPct val="150000"/>
              </a:lnSpc>
            </a:pPr>
            <a:r>
              <a:rPr lang="en-US" sz="2000" dirty="0">
                <a:latin typeface="Times New Roman" panose="02020603050405020304" pitchFamily="18" charset="0"/>
                <a:cs typeface="Times New Roman" panose="02020603050405020304" pitchFamily="18" charset="0"/>
              </a:rPr>
              <a:t>to begin = to start</a:t>
            </a:r>
          </a:p>
          <a:p>
            <a:pPr algn="just">
              <a:lnSpc>
                <a:spcPct val="150000"/>
              </a:lnSpc>
            </a:pPr>
            <a:r>
              <a:rPr lang="en-US" sz="2000" dirty="0">
                <a:latin typeface="Times New Roman" panose="02020603050405020304" pitchFamily="18" charset="0"/>
                <a:cs typeface="Times New Roman" panose="02020603050405020304" pitchFamily="18" charset="0"/>
              </a:rPr>
              <a:t>kind = courteous </a:t>
            </a:r>
          </a:p>
          <a:p>
            <a:pPr algn="just">
              <a:lnSpc>
                <a:spcPct val="150000"/>
              </a:lnSpc>
            </a:pPr>
            <a:r>
              <a:rPr lang="en-US" sz="2000" dirty="0">
                <a:latin typeface="Times New Roman" panose="02020603050405020304" pitchFamily="18" charset="0"/>
                <a:cs typeface="Times New Roman" panose="02020603050405020304" pitchFamily="18" charset="0"/>
              </a:rPr>
              <a:t>beginning = start </a:t>
            </a:r>
          </a:p>
          <a:p>
            <a:pPr algn="just">
              <a:lnSpc>
                <a:spcPct val="150000"/>
              </a:lnSpc>
            </a:pPr>
            <a:r>
              <a:rPr lang="en-US" sz="2000" dirty="0">
                <a:latin typeface="Times New Roman" panose="02020603050405020304" pitchFamily="18" charset="0"/>
                <a:cs typeface="Times New Roman" panose="02020603050405020304" pitchFamily="18" charset="0"/>
              </a:rPr>
              <a:t>fast = quickly = rapidly</a:t>
            </a:r>
          </a:p>
          <a:p>
            <a:pPr algn="just">
              <a:lnSpc>
                <a:spcPct val="150000"/>
              </a:lnSpc>
            </a:pPr>
            <a:r>
              <a:rPr lang="en-US" sz="2000" dirty="0">
                <a:latin typeface="Times New Roman" panose="02020603050405020304" pitchFamily="18" charset="0"/>
                <a:cs typeface="Times New Roman" panose="02020603050405020304" pitchFamily="18" charset="0"/>
              </a:rPr>
              <a:t>Pairs of words that are synonymous are believed to </a:t>
            </a:r>
            <a:r>
              <a:rPr lang="en-US" sz="2000" b="1" dirty="0">
                <a:latin typeface="Times New Roman" panose="02020603050405020304" pitchFamily="18" charset="0"/>
                <a:cs typeface="Times New Roman" panose="02020603050405020304" pitchFamily="18" charset="0"/>
              </a:rPr>
              <a:t>share all (or almost all) their semantic features or properties. </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50234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E9FDB-D7EF-A934-1626-BDCCA9CA106F}"/>
              </a:ext>
            </a:extLst>
          </p:cNvPr>
          <p:cNvSpPr>
            <a:spLocks noGrp="1"/>
          </p:cNvSpPr>
          <p:nvPr>
            <p:ph type="title"/>
          </p:nvPr>
        </p:nvSpPr>
        <p:spPr>
          <a:xfrm>
            <a:off x="457200" y="92075"/>
            <a:ext cx="8229600" cy="639762"/>
          </a:xfrm>
        </p:spPr>
        <p:txBody>
          <a:bodyPr/>
          <a:lstStyle/>
          <a:p>
            <a:r>
              <a:rPr lang="en-US" sz="3200" b="1" dirty="0">
                <a:latin typeface="Times New Roman" panose="02020603050405020304" pitchFamily="18" charset="0"/>
                <a:cs typeface="Times New Roman" panose="02020603050405020304" pitchFamily="18" charset="0"/>
              </a:rPr>
              <a:t>OWL (Web Ontology Language)</a:t>
            </a: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173DD9F-8188-AA02-1118-F5EEC686D496}"/>
              </a:ext>
            </a:extLst>
          </p:cNvPr>
          <p:cNvSpPr>
            <a:spLocks noGrp="1"/>
          </p:cNvSpPr>
          <p:nvPr>
            <p:ph idx="1"/>
          </p:nvPr>
        </p:nvSpPr>
        <p:spPr>
          <a:xfrm>
            <a:off x="76200" y="715340"/>
            <a:ext cx="8991600" cy="4983163"/>
          </a:xfrm>
        </p:spPr>
        <p:txBody>
          <a:bodyPr/>
          <a:lstStyle/>
          <a:p>
            <a:pPr algn="just">
              <a:lnSpc>
                <a:spcPct val="150000"/>
              </a:lnSpc>
            </a:pPr>
            <a:r>
              <a:rPr lang="en-US" sz="1800" dirty="0">
                <a:latin typeface="Times New Roman" panose="02020603050405020304" pitchFamily="18" charset="0"/>
                <a:cs typeface="Times New Roman" panose="02020603050405020304" pitchFamily="18" charset="0"/>
              </a:rPr>
              <a:t>An OWL ontology is a formal, machine-readable representation of knowledge or information within a specific domain. OWL stands for Web Ontology Language, and it is a standard language used in the field of semantic web and knowledge representation. OWL ontologies define concepts, their properties, and the relationships between them.</a:t>
            </a:r>
          </a:p>
          <a:p>
            <a:pPr marL="0" indent="0" algn="just">
              <a:buNone/>
            </a:pPr>
            <a:r>
              <a:rPr lang="en-US" sz="2000" b="1" u="sng" dirty="0">
                <a:latin typeface="Times New Roman" panose="02020603050405020304" pitchFamily="18" charset="0"/>
                <a:cs typeface="Times New Roman" panose="02020603050405020304" pitchFamily="18" charset="0"/>
              </a:rPr>
              <a:t>Here are some key aspects of OWL ontologies:</a:t>
            </a:r>
          </a:p>
          <a:p>
            <a:pPr algn="just">
              <a:lnSpc>
                <a:spcPct val="150000"/>
              </a:lnSpc>
              <a:buFont typeface="+mj-lt"/>
              <a:buAutoNum type="arabicPeriod"/>
            </a:pPr>
            <a:r>
              <a:rPr lang="en-US" sz="1800" dirty="0">
                <a:latin typeface="Times New Roman" panose="02020603050405020304" pitchFamily="18" charset="0"/>
                <a:cs typeface="Times New Roman" panose="02020603050405020304" pitchFamily="18" charset="0"/>
              </a:rPr>
              <a:t>Concepts and Classes: OWL ontologies define classes or concepts that represent entities or categories within a domain. For example, in a medical ontology, you might have classes like "Patient," "Doctor," and "Disease."</a:t>
            </a:r>
          </a:p>
          <a:p>
            <a:pPr algn="just">
              <a:lnSpc>
                <a:spcPct val="150000"/>
              </a:lnSpc>
              <a:buFont typeface="+mj-lt"/>
              <a:buAutoNum type="arabicPeriod"/>
            </a:pPr>
            <a:r>
              <a:rPr lang="en-US" sz="1800" dirty="0">
                <a:latin typeface="Times New Roman" panose="02020603050405020304" pitchFamily="18" charset="0"/>
                <a:cs typeface="Times New Roman" panose="02020603050405020304" pitchFamily="18" charset="0"/>
              </a:rPr>
              <a:t>Properties: OWL allows you to define properties to describe the characteristics or relationships between classes. Properties can be binary (relating two individuals or a class and an individual), such as "</a:t>
            </a:r>
            <a:r>
              <a:rPr lang="en-US" sz="1800" dirty="0" err="1">
                <a:latin typeface="Times New Roman" panose="02020603050405020304" pitchFamily="18" charset="0"/>
                <a:cs typeface="Times New Roman" panose="02020603050405020304" pitchFamily="18" charset="0"/>
              </a:rPr>
              <a:t>hasDoctor</a:t>
            </a:r>
            <a:r>
              <a:rPr lang="en-US" sz="1800" dirty="0">
                <a:latin typeface="Times New Roman" panose="02020603050405020304" pitchFamily="18" charset="0"/>
                <a:cs typeface="Times New Roman" panose="02020603050405020304" pitchFamily="18" charset="0"/>
              </a:rPr>
              <a:t>" linking a patient to their doctor.</a:t>
            </a:r>
          </a:p>
          <a:p>
            <a:pPr algn="just">
              <a:lnSpc>
                <a:spcPct val="150000"/>
              </a:lnSpc>
              <a:buFont typeface="+mj-lt"/>
              <a:buAutoNum type="arabicPeriod"/>
            </a:pPr>
            <a:r>
              <a:rPr lang="en-US" sz="1800" dirty="0">
                <a:latin typeface="Times New Roman" panose="02020603050405020304" pitchFamily="18" charset="0"/>
                <a:cs typeface="Times New Roman" panose="02020603050405020304" pitchFamily="18" charset="0"/>
              </a:rPr>
              <a:t>Individuals: Individuals are specific instances or members of classes. For instance, "John Smith" could be an individual belonging to the class "Patient."</a:t>
            </a:r>
          </a:p>
          <a:p>
            <a:pPr marL="0" indent="0" algn="just">
              <a:buNone/>
            </a:pPr>
            <a:endParaRPr lang="en-US" sz="20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90798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E9FDB-D7EF-A934-1626-BDCCA9CA106F}"/>
              </a:ext>
            </a:extLst>
          </p:cNvPr>
          <p:cNvSpPr>
            <a:spLocks noGrp="1"/>
          </p:cNvSpPr>
          <p:nvPr>
            <p:ph type="title"/>
          </p:nvPr>
        </p:nvSpPr>
        <p:spPr>
          <a:xfrm>
            <a:off x="457200" y="92075"/>
            <a:ext cx="8229600" cy="639762"/>
          </a:xfrm>
        </p:spPr>
        <p:txBody>
          <a:bodyPr/>
          <a:lstStyle/>
          <a:p>
            <a:r>
              <a:rPr lang="en-US" sz="3200" b="1" dirty="0">
                <a:latin typeface="Times New Roman" panose="02020603050405020304" pitchFamily="18" charset="0"/>
                <a:cs typeface="Times New Roman" panose="02020603050405020304" pitchFamily="18" charset="0"/>
              </a:rPr>
              <a:t>OWL (Web Ontology Language)</a:t>
            </a: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173DD9F-8188-AA02-1118-F5EEC686D496}"/>
              </a:ext>
            </a:extLst>
          </p:cNvPr>
          <p:cNvSpPr>
            <a:spLocks noGrp="1"/>
          </p:cNvSpPr>
          <p:nvPr>
            <p:ph idx="1"/>
          </p:nvPr>
        </p:nvSpPr>
        <p:spPr>
          <a:xfrm>
            <a:off x="76200" y="715340"/>
            <a:ext cx="8839200" cy="4983163"/>
          </a:xfrm>
        </p:spPr>
        <p:txBody>
          <a:bodyPr/>
          <a:lstStyle/>
          <a:p>
            <a:pPr marL="0" indent="0" algn="just">
              <a:buNone/>
            </a:pPr>
            <a:r>
              <a:rPr lang="en-US" sz="2000" b="1" u="sng" dirty="0">
                <a:latin typeface="Times New Roman" panose="02020603050405020304" pitchFamily="18" charset="0"/>
                <a:cs typeface="Times New Roman" panose="02020603050405020304" pitchFamily="18" charset="0"/>
              </a:rPr>
              <a:t>Here are some key aspects of OWL ontologies:</a:t>
            </a:r>
          </a:p>
          <a:p>
            <a:pPr algn="just">
              <a:lnSpc>
                <a:spcPct val="150000"/>
              </a:lnSpc>
              <a:buFont typeface="+mj-lt"/>
              <a:buAutoNum type="arabicPeriod" startAt="4"/>
            </a:pPr>
            <a:r>
              <a:rPr lang="en-US" sz="2000" dirty="0">
                <a:latin typeface="Times New Roman" panose="02020603050405020304" pitchFamily="18" charset="0"/>
                <a:cs typeface="Times New Roman" panose="02020603050405020304" pitchFamily="18" charset="0"/>
              </a:rPr>
              <a:t>Relationships: OWL ontologies specify relationships between individuals and classes using properties. These relationships can represent attributes (e.g., "has Age" linking an individual to their age) or more complex associations.</a:t>
            </a:r>
          </a:p>
          <a:p>
            <a:pPr algn="just">
              <a:lnSpc>
                <a:spcPct val="150000"/>
              </a:lnSpc>
              <a:buFont typeface="+mj-lt"/>
              <a:buAutoNum type="arabicPeriod" startAt="4"/>
            </a:pPr>
            <a:r>
              <a:rPr lang="en-US" sz="2000" dirty="0">
                <a:latin typeface="Times New Roman" panose="02020603050405020304" pitchFamily="18" charset="0"/>
                <a:cs typeface="Times New Roman" panose="02020603050405020304" pitchFamily="18" charset="0"/>
              </a:rPr>
              <a:t>Inference: One of the powerful features of OWL is its support for automated reasoning and inference. Ontology reasoners can use the defined rules and axioms to infer new knowledge or check the consistency of the ontology.</a:t>
            </a:r>
          </a:p>
          <a:p>
            <a:pPr algn="just">
              <a:lnSpc>
                <a:spcPct val="150000"/>
              </a:lnSpc>
              <a:buFont typeface="+mj-lt"/>
              <a:buAutoNum type="arabicPeriod" startAt="4"/>
            </a:pPr>
            <a:r>
              <a:rPr lang="en-US" sz="2000" dirty="0">
                <a:latin typeface="Times New Roman" panose="02020603050405020304" pitchFamily="18" charset="0"/>
                <a:cs typeface="Times New Roman" panose="02020603050405020304" pitchFamily="18" charset="0"/>
              </a:rPr>
              <a:t>RDF Serialization: OWL ontologies are often serialized using RDF (Resource Description Framework) syntax, which is a standard for representing information on the web. This makes OWL ontologies compatible with the semantic web and linked data principles.</a:t>
            </a:r>
          </a:p>
          <a:p>
            <a:pPr algn="just"/>
            <a:endParaRPr lang="en-US" sz="20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34650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E9FDB-D7EF-A934-1626-BDCCA9CA106F}"/>
              </a:ext>
            </a:extLst>
          </p:cNvPr>
          <p:cNvSpPr>
            <a:spLocks noGrp="1"/>
          </p:cNvSpPr>
          <p:nvPr>
            <p:ph type="title"/>
          </p:nvPr>
        </p:nvSpPr>
        <p:spPr>
          <a:xfrm>
            <a:off x="457200" y="92075"/>
            <a:ext cx="8229600" cy="639762"/>
          </a:xfrm>
        </p:spPr>
        <p:txBody>
          <a:bodyPr/>
          <a:lstStyle/>
          <a:p>
            <a:r>
              <a:rPr lang="en-US" sz="3200" b="1" dirty="0">
                <a:latin typeface="Times New Roman" panose="02020603050405020304" pitchFamily="18" charset="0"/>
                <a:cs typeface="Times New Roman" panose="02020603050405020304" pitchFamily="18" charset="0"/>
              </a:rPr>
              <a:t>OWL (Web Ontology Language)</a:t>
            </a: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173DD9F-8188-AA02-1118-F5EEC686D496}"/>
              </a:ext>
            </a:extLst>
          </p:cNvPr>
          <p:cNvSpPr>
            <a:spLocks noGrp="1"/>
          </p:cNvSpPr>
          <p:nvPr>
            <p:ph idx="1"/>
          </p:nvPr>
        </p:nvSpPr>
        <p:spPr>
          <a:xfrm>
            <a:off x="76200" y="715340"/>
            <a:ext cx="8839200" cy="4983163"/>
          </a:xfrm>
        </p:spPr>
        <p:txBody>
          <a:bodyPr/>
          <a:lstStyle/>
          <a:p>
            <a:pPr algn="just">
              <a:lnSpc>
                <a:spcPct val="150000"/>
              </a:lnSpc>
            </a:pPr>
            <a:r>
              <a:rPr lang="en-US" sz="2000" dirty="0">
                <a:latin typeface="Times New Roman" panose="02020603050405020304" pitchFamily="18" charset="0"/>
                <a:cs typeface="Times New Roman" panose="02020603050405020304" pitchFamily="18" charset="0"/>
              </a:rPr>
              <a:t>OWL ontologies are used in various applications, including knowledge representation, data integration, semantic search, and building intelligent systems that can reason about domain-specific knowledge. They are a fundamental component of the semantic web, helping to make information on the web more understandable and machine-processable.</a:t>
            </a:r>
          </a:p>
        </p:txBody>
      </p:sp>
    </p:spTree>
    <p:extLst>
      <p:ext uri="{BB962C8B-B14F-4D97-AF65-F5344CB8AC3E}">
        <p14:creationId xmlns:p14="http://schemas.microsoft.com/office/powerpoint/2010/main" val="15366700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6CA4F-6D7C-1760-7AA8-45A96CDACC4C}"/>
              </a:ext>
            </a:extLst>
          </p:cNvPr>
          <p:cNvSpPr>
            <a:spLocks noGrp="1"/>
          </p:cNvSpPr>
          <p:nvPr>
            <p:ph type="title"/>
          </p:nvPr>
        </p:nvSpPr>
        <p:spPr>
          <a:xfrm>
            <a:off x="533400" y="228600"/>
            <a:ext cx="8229600" cy="731838"/>
          </a:xfrm>
        </p:spPr>
        <p:txBody>
          <a:bodyPr/>
          <a:lstStyle/>
          <a:p>
            <a:r>
              <a:rPr lang="en-IN" sz="3600" b="1" dirty="0">
                <a:latin typeface="Times New Roman" panose="02020603050405020304" pitchFamily="18" charset="0"/>
                <a:cs typeface="Times New Roman" panose="02020603050405020304" pitchFamily="18" charset="0"/>
              </a:rPr>
              <a:t>Ontology Structure</a:t>
            </a:r>
          </a:p>
        </p:txBody>
      </p:sp>
      <p:sp>
        <p:nvSpPr>
          <p:cNvPr id="4" name="Content Placeholder 3">
            <a:extLst>
              <a:ext uri="{FF2B5EF4-FFF2-40B4-BE49-F238E27FC236}">
                <a16:creationId xmlns:a16="http://schemas.microsoft.com/office/drawing/2014/main" id="{1A4143EF-6AE7-434A-658F-A84BACDC2040}"/>
              </a:ext>
            </a:extLst>
          </p:cNvPr>
          <p:cNvSpPr>
            <a:spLocks noGrp="1"/>
          </p:cNvSpPr>
          <p:nvPr>
            <p:ph idx="1"/>
          </p:nvPr>
        </p:nvSpPr>
        <p:spPr/>
        <p:txBody>
          <a:bodyPr/>
          <a:lstStyle/>
          <a:p>
            <a:endParaRPr lang="en-IN"/>
          </a:p>
        </p:txBody>
      </p:sp>
      <p:pic>
        <p:nvPicPr>
          <p:cNvPr id="2050" name="Picture 2" descr="Parts Hierarchy of the OWL 2 RDF-Based Semantics. Each node is labeled with a class IRI that represents a part of the universe of an OWL 2 RDF-based interpretation. Arrows point from parts to their super parts.">
            <a:extLst>
              <a:ext uri="{FF2B5EF4-FFF2-40B4-BE49-F238E27FC236}">
                <a16:creationId xmlns:a16="http://schemas.microsoft.com/office/drawing/2014/main" id="{48A5CDAB-003A-B820-31F6-2C40C9F290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184" y="1333500"/>
            <a:ext cx="8065416" cy="4190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985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6CA4F-6D7C-1760-7AA8-45A96CDACC4C}"/>
              </a:ext>
            </a:extLst>
          </p:cNvPr>
          <p:cNvSpPr>
            <a:spLocks noGrp="1"/>
          </p:cNvSpPr>
          <p:nvPr>
            <p:ph type="title"/>
          </p:nvPr>
        </p:nvSpPr>
        <p:spPr>
          <a:xfrm>
            <a:off x="533400" y="228600"/>
            <a:ext cx="8229600" cy="731838"/>
          </a:xfrm>
        </p:spPr>
        <p:txBody>
          <a:bodyPr/>
          <a:lstStyle/>
          <a:p>
            <a:r>
              <a:rPr lang="en-IN" sz="3600" b="1" dirty="0">
                <a:latin typeface="Times New Roman" panose="02020603050405020304" pitchFamily="18" charset="0"/>
                <a:cs typeface="Times New Roman" panose="02020603050405020304" pitchFamily="18" charset="0"/>
              </a:rPr>
              <a:t>Ontology Structure</a:t>
            </a:r>
          </a:p>
        </p:txBody>
      </p:sp>
      <p:sp>
        <p:nvSpPr>
          <p:cNvPr id="4" name="Content Placeholder 3">
            <a:extLst>
              <a:ext uri="{FF2B5EF4-FFF2-40B4-BE49-F238E27FC236}">
                <a16:creationId xmlns:a16="http://schemas.microsoft.com/office/drawing/2014/main" id="{1A4143EF-6AE7-434A-658F-A84BACDC2040}"/>
              </a:ext>
            </a:extLst>
          </p:cNvPr>
          <p:cNvSpPr>
            <a:spLocks noGrp="1"/>
          </p:cNvSpPr>
          <p:nvPr>
            <p:ph idx="1"/>
          </p:nvPr>
        </p:nvSpPr>
        <p:spPr/>
        <p:txBody>
          <a:bodyPr/>
          <a:lstStyle/>
          <a:p>
            <a:endParaRPr lang="en-IN"/>
          </a:p>
        </p:txBody>
      </p:sp>
      <p:pic>
        <p:nvPicPr>
          <p:cNvPr id="3074" name="Picture 2" descr="Applsci 11 07782 g001">
            <a:extLst>
              <a:ext uri="{FF2B5EF4-FFF2-40B4-BE49-F238E27FC236}">
                <a16:creationId xmlns:a16="http://schemas.microsoft.com/office/drawing/2014/main" id="{D056B645-D59D-7C53-1008-9EEEC2D1966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1219200"/>
            <a:ext cx="8077200" cy="5051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77085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D34CC-67A3-8922-428B-93D852DB52F3}"/>
              </a:ext>
            </a:extLst>
          </p:cNvPr>
          <p:cNvSpPr>
            <a:spLocks noGrp="1"/>
          </p:cNvSpPr>
          <p:nvPr>
            <p:ph type="title"/>
          </p:nvPr>
        </p:nvSpPr>
        <p:spPr>
          <a:xfrm>
            <a:off x="457200" y="444622"/>
            <a:ext cx="8229600" cy="663804"/>
          </a:xfrm>
        </p:spPr>
        <p:txBody>
          <a:bodyPr/>
          <a:lstStyle/>
          <a:p>
            <a:r>
              <a:rPr lang="en-US" b="1" dirty="0">
                <a:latin typeface="Times New Roman" panose="02020603050405020304" pitchFamily="18" charset="0"/>
                <a:cs typeface="Times New Roman" panose="02020603050405020304" pitchFamily="18" charset="0"/>
              </a:rPr>
              <a:t>Example of Ontology for medical domain</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D18529E-6E33-600E-B9A0-17B46B1293CE}"/>
              </a:ext>
            </a:extLst>
          </p:cNvPr>
          <p:cNvSpPr>
            <a:spLocks noGrp="1"/>
          </p:cNvSpPr>
          <p:nvPr>
            <p:ph idx="1"/>
          </p:nvPr>
        </p:nvSpPr>
        <p:spPr>
          <a:xfrm>
            <a:off x="266700" y="1447800"/>
            <a:ext cx="8610600" cy="4525963"/>
          </a:xfrm>
        </p:spPr>
        <p:txBody>
          <a:bodyPr/>
          <a:lstStyle/>
          <a:p>
            <a:pPr algn="just">
              <a:lnSpc>
                <a:spcPct val="150000"/>
              </a:lnSpc>
            </a:pPr>
            <a:endParaRPr lang="en-US"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FEFC335-A29B-3BF5-27BC-2860D9D496D8}"/>
              </a:ext>
            </a:extLst>
          </p:cNvPr>
          <p:cNvPicPr>
            <a:picLocks noChangeAspect="1"/>
          </p:cNvPicPr>
          <p:nvPr/>
        </p:nvPicPr>
        <p:blipFill>
          <a:blip r:embed="rId2"/>
          <a:stretch>
            <a:fillRect/>
          </a:stretch>
        </p:blipFill>
        <p:spPr>
          <a:xfrm>
            <a:off x="1257300" y="1905000"/>
            <a:ext cx="6629400" cy="3505200"/>
          </a:xfrm>
          <a:prstGeom prst="rect">
            <a:avLst/>
          </a:prstGeom>
        </p:spPr>
      </p:pic>
    </p:spTree>
    <p:extLst>
      <p:ext uri="{BB962C8B-B14F-4D97-AF65-F5344CB8AC3E}">
        <p14:creationId xmlns:p14="http://schemas.microsoft.com/office/powerpoint/2010/main" val="10793965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D34CC-67A3-8922-428B-93D852DB52F3}"/>
              </a:ext>
            </a:extLst>
          </p:cNvPr>
          <p:cNvSpPr>
            <a:spLocks noGrp="1"/>
          </p:cNvSpPr>
          <p:nvPr>
            <p:ph type="title"/>
          </p:nvPr>
        </p:nvSpPr>
        <p:spPr>
          <a:xfrm>
            <a:off x="457200" y="25284"/>
            <a:ext cx="8229600" cy="663804"/>
          </a:xfrm>
        </p:spPr>
        <p:txBody>
          <a:bodyPr/>
          <a:lstStyle/>
          <a:p>
            <a:r>
              <a:rPr lang="en-US" sz="3600" b="1" dirty="0">
                <a:latin typeface="Times New Roman" panose="02020603050405020304" pitchFamily="18" charset="0"/>
                <a:cs typeface="Times New Roman" panose="02020603050405020304" pitchFamily="18" charset="0"/>
              </a:rPr>
              <a:t>Example of Ontology for patient </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D18529E-6E33-600E-B9A0-17B46B1293CE}"/>
              </a:ext>
            </a:extLst>
          </p:cNvPr>
          <p:cNvSpPr>
            <a:spLocks noGrp="1"/>
          </p:cNvSpPr>
          <p:nvPr>
            <p:ph idx="1"/>
          </p:nvPr>
        </p:nvSpPr>
        <p:spPr>
          <a:xfrm>
            <a:off x="266700" y="1166018"/>
            <a:ext cx="8610600" cy="4525963"/>
          </a:xfrm>
        </p:spPr>
        <p:txBody>
          <a:bodyPr/>
          <a:lstStyle/>
          <a:p>
            <a:pPr algn="just">
              <a:lnSpc>
                <a:spcPct val="150000"/>
              </a:lnSpc>
            </a:pPr>
            <a:endParaRPr lang="en-US" sz="2000" dirty="0">
              <a:latin typeface="Times New Roman" panose="02020603050405020304" pitchFamily="18" charset="0"/>
              <a:cs typeface="Times New Roman" panose="02020603050405020304" pitchFamily="18" charset="0"/>
            </a:endParaRPr>
          </a:p>
        </p:txBody>
      </p:sp>
      <p:pic>
        <p:nvPicPr>
          <p:cNvPr id="1026" name="Picture 2" descr="Electronics 07 00371 g006">
            <a:extLst>
              <a:ext uri="{FF2B5EF4-FFF2-40B4-BE49-F238E27FC236}">
                <a16:creationId xmlns:a16="http://schemas.microsoft.com/office/drawing/2014/main" id="{9482AA11-4502-C49F-3399-0A0AB6870D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700" y="914400"/>
            <a:ext cx="8420100" cy="5586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43281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4527C-8AEB-3D9B-136F-5847736213CC}"/>
              </a:ext>
            </a:extLst>
          </p:cNvPr>
          <p:cNvSpPr>
            <a:spLocks noGrp="1"/>
          </p:cNvSpPr>
          <p:nvPr>
            <p:ph type="title"/>
          </p:nvPr>
        </p:nvSpPr>
        <p:spPr>
          <a:xfrm>
            <a:off x="423059" y="152400"/>
            <a:ext cx="8229600" cy="792162"/>
          </a:xfrm>
        </p:spPr>
        <p:txBody>
          <a:bodyPr/>
          <a:lstStyle/>
          <a:p>
            <a:r>
              <a:rPr lang="en-IN" sz="3600" b="1" dirty="0">
                <a:latin typeface="Times New Roman" panose="02020603050405020304" pitchFamily="18" charset="0"/>
                <a:cs typeface="Times New Roman" panose="02020603050405020304" pitchFamily="18" charset="0"/>
              </a:rPr>
              <a:t>DODDLE-OWL Overview</a:t>
            </a:r>
          </a:p>
        </p:txBody>
      </p:sp>
      <p:sp>
        <p:nvSpPr>
          <p:cNvPr id="3" name="Content Placeholder 2">
            <a:extLst>
              <a:ext uri="{FF2B5EF4-FFF2-40B4-BE49-F238E27FC236}">
                <a16:creationId xmlns:a16="http://schemas.microsoft.com/office/drawing/2014/main" id="{E6B7D8E8-E032-6870-49C3-9EE06F90F28F}"/>
              </a:ext>
            </a:extLst>
          </p:cNvPr>
          <p:cNvSpPr>
            <a:spLocks noGrp="1"/>
          </p:cNvSpPr>
          <p:nvPr>
            <p:ph idx="1"/>
          </p:nvPr>
        </p:nvSpPr>
        <p:spPr>
          <a:xfrm>
            <a:off x="304800" y="1066800"/>
            <a:ext cx="8499269" cy="4385073"/>
          </a:xfrm>
        </p:spPr>
        <p:txBody>
          <a:bodyPr/>
          <a:lstStyle/>
          <a:p>
            <a:pPr algn="just">
              <a:lnSpc>
                <a:spcPct val="150000"/>
              </a:lnSpc>
            </a:pPr>
            <a:r>
              <a:rPr lang="en-US" sz="1800" dirty="0">
                <a:latin typeface="Times New Roman" panose="02020603050405020304" pitchFamily="18" charset="0"/>
                <a:cs typeface="Times New Roman" panose="02020603050405020304" pitchFamily="18" charset="0"/>
              </a:rPr>
              <a:t>DODDLE-OWL (Domain Ontology </a:t>
            </a:r>
            <a:r>
              <a:rPr lang="en-US" sz="1800" dirty="0" err="1">
                <a:latin typeface="Times New Roman" panose="02020603050405020304" pitchFamily="18" charset="0"/>
                <a:cs typeface="Times New Roman" panose="02020603050405020304" pitchFamily="18" charset="0"/>
              </a:rPr>
              <a:t>rapiD</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DeveLopment</a:t>
            </a:r>
            <a:r>
              <a:rPr lang="en-US" sz="1800" dirty="0">
                <a:latin typeface="Times New Roman" panose="02020603050405020304" pitchFamily="18" charset="0"/>
                <a:cs typeface="Times New Roman" panose="02020603050405020304" pitchFamily="18" charset="0"/>
              </a:rPr>
              <a:t> Environment – OWL extension) is a specialized tool for quickly creating domain ontologies for the Semantic Web. </a:t>
            </a:r>
          </a:p>
          <a:p>
            <a:pPr algn="just">
              <a:lnSpc>
                <a:spcPct val="150000"/>
              </a:lnSpc>
            </a:pPr>
            <a:r>
              <a:rPr lang="en-US" sz="1800" dirty="0">
                <a:latin typeface="Times New Roman" panose="02020603050405020304" pitchFamily="18" charset="0"/>
                <a:cs typeface="Times New Roman" panose="02020603050405020304" pitchFamily="18" charset="0"/>
              </a:rPr>
              <a:t>Originally intended for Japanese and English, it has been expanded to support other languages with WordNet dictionaries by translating text into English and modifying the ontology. </a:t>
            </a:r>
          </a:p>
          <a:p>
            <a:pPr algn="just">
              <a:lnSpc>
                <a:spcPct val="150000"/>
              </a:lnSpc>
            </a:pPr>
            <a:r>
              <a:rPr lang="en-US" sz="1800" dirty="0">
                <a:latin typeface="Times New Roman" panose="02020603050405020304" pitchFamily="18" charset="0"/>
                <a:cs typeface="Times New Roman" panose="02020603050405020304" pitchFamily="18" charset="0"/>
              </a:rPr>
              <a:t>This tool simplifies ontology development and knowledge representation across different languages and domains.</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24647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86C9C-5ACF-A077-A57B-E7093F223995}"/>
              </a:ext>
            </a:extLst>
          </p:cNvPr>
          <p:cNvSpPr>
            <a:spLocks noGrp="1"/>
          </p:cNvSpPr>
          <p:nvPr>
            <p:ph type="title"/>
          </p:nvPr>
        </p:nvSpPr>
        <p:spPr>
          <a:xfrm>
            <a:off x="61723" y="152400"/>
            <a:ext cx="8686800" cy="536972"/>
          </a:xfrm>
        </p:spPr>
        <p:txBody>
          <a:bodyPr/>
          <a:lstStyle/>
          <a:p>
            <a:r>
              <a:rPr lang="en-US" sz="2800" b="1" dirty="0">
                <a:latin typeface="Times New Roman" panose="02020603050405020304" pitchFamily="18" charset="0"/>
                <a:cs typeface="Times New Roman" panose="02020603050405020304" pitchFamily="18" charset="0"/>
              </a:rPr>
              <a:t>Construction of domain NLO for different languages</a:t>
            </a:r>
            <a:endParaRPr lang="en-IN"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8C5CB8A-C770-BA0B-F3A8-504CB6CAD92F}"/>
              </a:ext>
            </a:extLst>
          </p:cNvPr>
          <p:cNvSpPr>
            <a:spLocks noGrp="1"/>
          </p:cNvSpPr>
          <p:nvPr>
            <p:ph idx="1"/>
          </p:nvPr>
        </p:nvSpPr>
        <p:spPr>
          <a:xfrm>
            <a:off x="70364" y="762000"/>
            <a:ext cx="8853677" cy="4485721"/>
          </a:xfrm>
        </p:spPr>
        <p:txBody>
          <a:bodyPr/>
          <a:lstStyle/>
          <a:p>
            <a:pPr algn="just">
              <a:lnSpc>
                <a:spcPct val="150000"/>
              </a:lnSpc>
            </a:pPr>
            <a:r>
              <a:rPr lang="en-US" sz="1800" b="1" dirty="0">
                <a:latin typeface="Times New Roman" panose="02020603050405020304" pitchFamily="18" charset="0"/>
                <a:cs typeface="Times New Roman" panose="02020603050405020304" pitchFamily="18" charset="0"/>
              </a:rPr>
              <a:t>Ontology Selection Module: </a:t>
            </a:r>
            <a:r>
              <a:rPr lang="en-US" sz="1800" dirty="0">
                <a:latin typeface="Times New Roman" panose="02020603050405020304" pitchFamily="18" charset="0"/>
                <a:cs typeface="Times New Roman" panose="02020603050405020304" pitchFamily="18" charset="0"/>
              </a:rPr>
              <a:t>Users choose reference ontologies from sources like WordNet, EDR (vocabulary or technical terminology dictionary), and existing OWL ontologies as a foundation.</a:t>
            </a:r>
          </a:p>
          <a:p>
            <a:pPr algn="just">
              <a:lnSpc>
                <a:spcPct val="150000"/>
              </a:lnSpc>
            </a:pPr>
            <a:r>
              <a:rPr lang="en-US" sz="1800" b="1" dirty="0">
                <a:latin typeface="Times New Roman" panose="02020603050405020304" pitchFamily="18" charset="0"/>
                <a:cs typeface="Times New Roman" panose="02020603050405020304" pitchFamily="18" charset="0"/>
              </a:rPr>
              <a:t>Input Document Selection Module: </a:t>
            </a:r>
            <a:r>
              <a:rPr lang="en-US" sz="1800" dirty="0">
                <a:latin typeface="Times New Roman" panose="02020603050405020304" pitchFamily="18" charset="0"/>
                <a:cs typeface="Times New Roman" panose="02020603050405020304" pitchFamily="18" charset="0"/>
              </a:rPr>
              <a:t>Users select domain-specific English documents. Some words are extracted from these documents, with optional part-of-speech (POS) selection.</a:t>
            </a:r>
          </a:p>
          <a:p>
            <a:pPr algn="just">
              <a:lnSpc>
                <a:spcPct val="150000"/>
              </a:lnSpc>
            </a:pPr>
            <a:r>
              <a:rPr lang="en-US" sz="1800" b="1" dirty="0">
                <a:latin typeface="Times New Roman" panose="02020603050405020304" pitchFamily="18" charset="0"/>
                <a:cs typeface="Times New Roman" panose="02020603050405020304" pitchFamily="18" charset="0"/>
              </a:rPr>
              <a:t>Input Term Selection Module: </a:t>
            </a:r>
            <a:r>
              <a:rPr lang="en-US" sz="1800" dirty="0">
                <a:latin typeface="Times New Roman" panose="02020603050405020304" pitchFamily="18" charset="0"/>
                <a:cs typeface="Times New Roman" panose="02020603050405020304" pitchFamily="18" charset="0"/>
              </a:rPr>
              <a:t>Extracted terms form a list, including compound words, POS, Term Frequency (TF - how often a term appears in a document), and Inverse Document Frequency (IDF - rarity of a term across the entire document collection).</a:t>
            </a:r>
          </a:p>
          <a:p>
            <a:pPr algn="just">
              <a:lnSpc>
                <a:spcPct val="150000"/>
              </a:lnSpc>
            </a:pPr>
            <a:r>
              <a:rPr lang="en-US" sz="1800" b="1" dirty="0">
                <a:latin typeface="Times New Roman" panose="02020603050405020304" pitchFamily="18" charset="0"/>
                <a:cs typeface="Times New Roman" panose="02020603050405020304" pitchFamily="18" charset="0"/>
              </a:rPr>
              <a:t>Input Concept Selection Module: </a:t>
            </a:r>
            <a:r>
              <a:rPr lang="en-US" sz="1800" dirty="0">
                <a:latin typeface="Times New Roman" panose="02020603050405020304" pitchFamily="18" charset="0"/>
                <a:cs typeface="Times New Roman" panose="02020603050405020304" pitchFamily="18" charset="0"/>
              </a:rPr>
              <a:t>Users map the word senses of input terms to concepts in the chosen reference ontologies from the Ontology Selection Module.</a:t>
            </a:r>
          </a:p>
          <a:p>
            <a:pPr algn="just">
              <a:lnSpc>
                <a:spcPct val="150000"/>
              </a:lnSpc>
            </a:pPr>
            <a:r>
              <a:rPr lang="en-US" sz="1800" b="1" dirty="0">
                <a:latin typeface="Times New Roman" panose="02020603050405020304" pitchFamily="18" charset="0"/>
                <a:cs typeface="Times New Roman" panose="02020603050405020304" pitchFamily="18" charset="0"/>
              </a:rPr>
              <a:t>Hierarchy Construction Module: </a:t>
            </a:r>
            <a:r>
              <a:rPr lang="en-US" sz="1800" dirty="0">
                <a:latin typeface="Times New Roman" panose="02020603050405020304" pitchFamily="18" charset="0"/>
                <a:cs typeface="Times New Roman" panose="02020603050405020304" pitchFamily="18" charset="0"/>
              </a:rPr>
              <a:t>This module automatically generates the initial concept hierarchy for the ontology. It does this by referencing the selected reference ontologies and the documents provided in earlier steps.</a:t>
            </a:r>
          </a:p>
        </p:txBody>
      </p:sp>
    </p:spTree>
    <p:extLst>
      <p:ext uri="{BB962C8B-B14F-4D97-AF65-F5344CB8AC3E}">
        <p14:creationId xmlns:p14="http://schemas.microsoft.com/office/powerpoint/2010/main" val="22147903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00381-85AA-627C-956F-051602FE6AC8}"/>
              </a:ext>
            </a:extLst>
          </p:cNvPr>
          <p:cNvSpPr>
            <a:spLocks noGrp="1"/>
          </p:cNvSpPr>
          <p:nvPr>
            <p:ph type="title"/>
          </p:nvPr>
        </p:nvSpPr>
        <p:spPr>
          <a:xfrm>
            <a:off x="381000" y="304800"/>
            <a:ext cx="7886700" cy="590086"/>
          </a:xfrm>
        </p:spPr>
        <p:txBody>
          <a:bodyPr/>
          <a:lstStyle/>
          <a:p>
            <a:r>
              <a:rPr lang="en-IN" sz="3600" b="1" dirty="0">
                <a:latin typeface="Times New Roman" panose="02020603050405020304" pitchFamily="18" charset="0"/>
                <a:cs typeface="Times New Roman" panose="02020603050405020304" pitchFamily="18" charset="0"/>
              </a:rPr>
              <a:t>Building NLO</a:t>
            </a:r>
          </a:p>
        </p:txBody>
      </p:sp>
      <p:sp>
        <p:nvSpPr>
          <p:cNvPr id="4" name="Content Placeholder 3">
            <a:extLst>
              <a:ext uri="{FF2B5EF4-FFF2-40B4-BE49-F238E27FC236}">
                <a16:creationId xmlns:a16="http://schemas.microsoft.com/office/drawing/2014/main" id="{256CDD17-650E-45E4-DB04-8E2ECAB6E123}"/>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90275202-1484-10B1-A31C-0F87B9309821}"/>
              </a:ext>
            </a:extLst>
          </p:cNvPr>
          <p:cNvPicPr>
            <a:picLocks noChangeAspect="1"/>
          </p:cNvPicPr>
          <p:nvPr/>
        </p:nvPicPr>
        <p:blipFill>
          <a:blip r:embed="rId2"/>
          <a:stretch>
            <a:fillRect/>
          </a:stretch>
        </p:blipFill>
        <p:spPr>
          <a:xfrm>
            <a:off x="1447800" y="1600200"/>
            <a:ext cx="5486399" cy="3505200"/>
          </a:xfrm>
          <a:prstGeom prst="rect">
            <a:avLst/>
          </a:prstGeom>
        </p:spPr>
      </p:pic>
    </p:spTree>
    <p:extLst>
      <p:ext uri="{BB962C8B-B14F-4D97-AF65-F5344CB8AC3E}">
        <p14:creationId xmlns:p14="http://schemas.microsoft.com/office/powerpoint/2010/main" val="3704159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76200"/>
            <a:ext cx="8229600" cy="563562"/>
          </a:xfrm>
        </p:spPr>
        <p:txBody>
          <a:bodyPr/>
          <a:lstStyle/>
          <a:p>
            <a:br>
              <a:rPr lang="en-IN"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Synonymy</a:t>
            </a:r>
            <a:endParaRPr lang="en-IN" dirty="0"/>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838200"/>
            <a:ext cx="8686800" cy="6117213"/>
          </a:xfrm>
        </p:spPr>
        <p:txBody>
          <a:bodyPr/>
          <a:lstStyle/>
          <a:p>
            <a:pPr algn="just">
              <a:lnSpc>
                <a:spcPct val="150000"/>
              </a:lnSpc>
            </a:pPr>
            <a:r>
              <a:rPr lang="en-US" sz="2200" dirty="0">
                <a:latin typeface="Times New Roman" panose="02020603050405020304" pitchFamily="18" charset="0"/>
                <a:cs typeface="Times New Roman" panose="02020603050405020304" pitchFamily="18" charset="0"/>
              </a:rPr>
              <a:t>However, no two words have exactly the same meaning in all the contexts in which they can occur.</a:t>
            </a:r>
          </a:p>
          <a:p>
            <a:pPr algn="just">
              <a:lnSpc>
                <a:spcPct val="150000"/>
              </a:lnSpc>
            </a:pPr>
            <a:r>
              <a:rPr lang="en-US" sz="2200" dirty="0">
                <a:latin typeface="Times New Roman" panose="02020603050405020304" pitchFamily="18" charset="0"/>
                <a:cs typeface="Times New Roman" panose="02020603050405020304" pitchFamily="18" charset="0"/>
              </a:rPr>
              <a:t>For example, the verbs</a:t>
            </a:r>
            <a:r>
              <a:rPr lang="en-US" sz="2200" b="1" dirty="0">
                <a:latin typeface="Times New Roman" panose="02020603050405020304" pitchFamily="18" charset="0"/>
                <a:cs typeface="Times New Roman" panose="02020603050405020304" pitchFamily="18" charset="0"/>
              </a:rPr>
              <a:t> employ and use </a:t>
            </a:r>
            <a:r>
              <a:rPr lang="en-US" sz="2200" dirty="0">
                <a:latin typeface="Times New Roman" panose="02020603050405020304" pitchFamily="18" charset="0"/>
                <a:cs typeface="Times New Roman" panose="02020603050405020304" pitchFamily="18" charset="0"/>
              </a:rPr>
              <a:t>are synonymous in the expression: </a:t>
            </a:r>
            <a:r>
              <a:rPr lang="en-US" sz="2200" b="1" i="1" dirty="0">
                <a:latin typeface="Times New Roman" panose="02020603050405020304" pitchFamily="18" charset="0"/>
                <a:cs typeface="Times New Roman" panose="02020603050405020304" pitchFamily="18" charset="0"/>
              </a:rPr>
              <a:t>We used/employed effective strategies to solve the problem.</a:t>
            </a:r>
          </a:p>
          <a:p>
            <a:pPr algn="just">
              <a:lnSpc>
                <a:spcPct val="150000"/>
              </a:lnSpc>
            </a:pPr>
            <a:r>
              <a:rPr lang="en-US" sz="2200" dirty="0">
                <a:latin typeface="Times New Roman" panose="02020603050405020304" pitchFamily="18" charset="0"/>
                <a:cs typeface="Times New Roman" panose="02020603050405020304" pitchFamily="18" charset="0"/>
              </a:rPr>
              <a:t>However, only </a:t>
            </a:r>
            <a:r>
              <a:rPr lang="en-US" sz="2200" b="1" dirty="0">
                <a:latin typeface="Times New Roman" panose="02020603050405020304" pitchFamily="18" charset="0"/>
                <a:cs typeface="Times New Roman" panose="02020603050405020304" pitchFamily="18" charset="0"/>
              </a:rPr>
              <a:t>use </a:t>
            </a:r>
            <a:r>
              <a:rPr lang="en-US" sz="2200" dirty="0">
                <a:latin typeface="Times New Roman" panose="02020603050405020304" pitchFamily="18" charset="0"/>
                <a:cs typeface="Times New Roman" panose="02020603050405020304" pitchFamily="18" charset="0"/>
              </a:rPr>
              <a:t>can be used in the following sentence: </a:t>
            </a:r>
            <a:r>
              <a:rPr lang="en-US" sz="2200" b="1" dirty="0">
                <a:latin typeface="Times New Roman" panose="02020603050405020304" pitchFamily="18" charset="0"/>
                <a:cs typeface="Times New Roman" panose="02020603050405020304" pitchFamily="18" charset="0"/>
              </a:rPr>
              <a:t>We used a jimmy bar to open the door.</a:t>
            </a:r>
            <a:r>
              <a:rPr lang="en-US" sz="2200" dirty="0">
                <a:latin typeface="Times New Roman" panose="02020603050405020304" pitchFamily="18" charset="0"/>
                <a:cs typeface="Times New Roman" panose="02020603050405020304" pitchFamily="18" charset="0"/>
              </a:rPr>
              <a:t> If we used employ, the sentence would sound awkward *</a:t>
            </a:r>
            <a:r>
              <a:rPr lang="en-US" sz="2200" b="1" dirty="0">
                <a:latin typeface="Times New Roman" panose="02020603050405020304" pitchFamily="18" charset="0"/>
                <a:cs typeface="Times New Roman" panose="02020603050405020304" pitchFamily="18" charset="0"/>
              </a:rPr>
              <a:t>We employed a jimmy bar to open the door. </a:t>
            </a:r>
          </a:p>
          <a:p>
            <a:pPr algn="just">
              <a:lnSpc>
                <a:spcPct val="150000"/>
              </a:lnSpc>
            </a:pPr>
            <a:r>
              <a:rPr lang="en-US" sz="2200" dirty="0">
                <a:latin typeface="Times New Roman" panose="02020603050405020304" pitchFamily="18" charset="0"/>
                <a:cs typeface="Times New Roman" panose="02020603050405020304" pitchFamily="18" charset="0"/>
              </a:rPr>
              <a:t>In short, we can say that there are </a:t>
            </a:r>
            <a:r>
              <a:rPr lang="en-US" sz="2200" b="1" dirty="0">
                <a:latin typeface="Times New Roman" panose="02020603050405020304" pitchFamily="18" charset="0"/>
                <a:cs typeface="Times New Roman" panose="02020603050405020304" pitchFamily="18" charset="0"/>
              </a:rPr>
              <a:t>no absolute synonyms</a:t>
            </a:r>
            <a:r>
              <a:rPr lang="en-US" sz="2200" dirty="0">
                <a:latin typeface="Times New Roman" panose="02020603050405020304" pitchFamily="18" charset="0"/>
                <a:cs typeface="Times New Roman" panose="02020603050405020304" pitchFamily="18" charset="0"/>
              </a:rPr>
              <a:t>, i.e., pairs of words that have the same meaning (or share the same semantic features) in all the situational and syntactic contexts in which they can appear. </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33299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D5993-BB95-0428-7361-DB8B2991CC31}"/>
              </a:ext>
            </a:extLst>
          </p:cNvPr>
          <p:cNvSpPr>
            <a:spLocks noGrp="1"/>
          </p:cNvSpPr>
          <p:nvPr>
            <p:ph type="title"/>
          </p:nvPr>
        </p:nvSpPr>
        <p:spPr>
          <a:xfrm>
            <a:off x="457200" y="152400"/>
            <a:ext cx="8229600" cy="715962"/>
          </a:xfrm>
        </p:spPr>
        <p:txBody>
          <a:bodyPr/>
          <a:lstStyle/>
          <a:p>
            <a:r>
              <a:rPr lang="en-IN" sz="4000" b="1" dirty="0">
                <a:latin typeface="Times New Roman" panose="02020603050405020304" pitchFamily="18" charset="0"/>
                <a:cs typeface="Times New Roman" panose="02020603050405020304" pitchFamily="18" charset="0"/>
              </a:rPr>
              <a:t>Example</a:t>
            </a:r>
          </a:p>
        </p:txBody>
      </p:sp>
      <p:sp>
        <p:nvSpPr>
          <p:cNvPr id="3" name="Content Placeholder 2">
            <a:extLst>
              <a:ext uri="{FF2B5EF4-FFF2-40B4-BE49-F238E27FC236}">
                <a16:creationId xmlns:a16="http://schemas.microsoft.com/office/drawing/2014/main" id="{3280090C-277A-FCD2-D37F-16004B8300F6}"/>
              </a:ext>
            </a:extLst>
          </p:cNvPr>
          <p:cNvSpPr>
            <a:spLocks noGrp="1"/>
          </p:cNvSpPr>
          <p:nvPr>
            <p:ph idx="1"/>
          </p:nvPr>
        </p:nvSpPr>
        <p:spPr>
          <a:xfrm>
            <a:off x="247897" y="1143000"/>
            <a:ext cx="8648205" cy="3394472"/>
          </a:xfrm>
        </p:spPr>
        <p:txBody>
          <a:bodyPr/>
          <a:lstStyle/>
          <a:p>
            <a:pPr algn="just"/>
            <a:r>
              <a:rPr lang="en-IN" dirty="0"/>
              <a:t>Input Text:</a:t>
            </a:r>
          </a:p>
          <a:p>
            <a:pPr lvl="1" algn="just"/>
            <a:r>
              <a:rPr lang="en-US" dirty="0"/>
              <a:t>Programming is a beautiful art. Programming is a course in the Faculty of Mathematics. Programming is a discipline very effective and it is learned in many colleges in the world. Now we can use a lot of new programming languages and make many different programs.</a:t>
            </a:r>
            <a:endParaRPr lang="en-IN" dirty="0"/>
          </a:p>
        </p:txBody>
      </p:sp>
    </p:spTree>
    <p:extLst>
      <p:ext uri="{BB962C8B-B14F-4D97-AF65-F5344CB8AC3E}">
        <p14:creationId xmlns:p14="http://schemas.microsoft.com/office/powerpoint/2010/main" val="37951603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8D9EC-3098-5BBE-C07C-6137C91BD02E}"/>
              </a:ext>
            </a:extLst>
          </p:cNvPr>
          <p:cNvSpPr>
            <a:spLocks noGrp="1"/>
          </p:cNvSpPr>
          <p:nvPr>
            <p:ph type="title"/>
          </p:nvPr>
        </p:nvSpPr>
        <p:spPr>
          <a:xfrm>
            <a:off x="76200" y="381000"/>
            <a:ext cx="9067800" cy="304800"/>
          </a:xfrm>
        </p:spPr>
        <p:txBody>
          <a:bodyPr>
            <a:noAutofit/>
          </a:bodyPr>
          <a:lstStyle/>
          <a:p>
            <a:r>
              <a:rPr lang="en-IN" sz="3200" b="1" dirty="0">
                <a:latin typeface="Times New Roman" panose="02020603050405020304" pitchFamily="18" charset="0"/>
                <a:cs typeface="Times New Roman" panose="02020603050405020304" pitchFamily="18" charset="0"/>
              </a:rPr>
              <a:t>DOODLE OWL Document and Graph</a:t>
            </a:r>
          </a:p>
        </p:txBody>
      </p:sp>
      <p:sp>
        <p:nvSpPr>
          <p:cNvPr id="3" name="Content Placeholder 2">
            <a:extLst>
              <a:ext uri="{FF2B5EF4-FFF2-40B4-BE49-F238E27FC236}">
                <a16:creationId xmlns:a16="http://schemas.microsoft.com/office/drawing/2014/main" id="{371577AE-B764-4E6F-044C-65A7A9B4F959}"/>
              </a:ext>
            </a:extLst>
          </p:cNvPr>
          <p:cNvSpPr>
            <a:spLocks noGrp="1"/>
          </p:cNvSpPr>
          <p:nvPr>
            <p:ph idx="1"/>
          </p:nvPr>
        </p:nvSpPr>
        <p:spPr>
          <a:xfrm>
            <a:off x="228600" y="1066800"/>
            <a:ext cx="4572000" cy="4061223"/>
          </a:xfrm>
        </p:spPr>
        <p:txBody>
          <a:bodyPr>
            <a:normAutofit/>
          </a:bodyPr>
          <a:lstStyle/>
          <a:p>
            <a:pPr marL="0" indent="0">
              <a:buNone/>
            </a:pPr>
            <a:r>
              <a:rPr lang="en-IN" sz="1350" dirty="0">
                <a:latin typeface="Times New Roman" panose="02020603050405020304" pitchFamily="18" charset="0"/>
                <a:cs typeface="Times New Roman" panose="02020603050405020304" pitchFamily="18" charset="0"/>
              </a:rPr>
              <a:t>&lt;/</a:t>
            </a:r>
            <a:r>
              <a:rPr lang="en-IN" sz="1350" dirty="0" err="1">
                <a:latin typeface="Times New Roman" panose="02020603050405020304" pitchFamily="18" charset="0"/>
                <a:cs typeface="Times New Roman" panose="02020603050405020304" pitchFamily="18" charset="0"/>
              </a:rPr>
              <a:t>owl:Class</a:t>
            </a:r>
            <a:r>
              <a:rPr lang="en-IN" sz="1350" dirty="0">
                <a:latin typeface="Times New Roman" panose="02020603050405020304" pitchFamily="18" charset="0"/>
                <a:cs typeface="Times New Roman" panose="02020603050405020304" pitchFamily="18" charset="0"/>
              </a:rPr>
              <a:t>&gt;</a:t>
            </a:r>
          </a:p>
          <a:p>
            <a:pPr marL="0" indent="0">
              <a:buNone/>
            </a:pPr>
            <a:r>
              <a:rPr lang="en-IN" sz="1350" dirty="0">
                <a:latin typeface="Times New Roman" panose="02020603050405020304" pitchFamily="18" charset="0"/>
                <a:cs typeface="Times New Roman" panose="02020603050405020304" pitchFamily="18" charset="0"/>
              </a:rPr>
              <a:t>&lt;</a:t>
            </a:r>
            <a:r>
              <a:rPr lang="en-IN" sz="1350" dirty="0" err="1">
                <a:latin typeface="Times New Roman" panose="02020603050405020304" pitchFamily="18" charset="0"/>
                <a:cs typeface="Times New Roman" panose="02020603050405020304" pitchFamily="18" charset="0"/>
              </a:rPr>
              <a:t>owl:Class</a:t>
            </a:r>
            <a:r>
              <a:rPr lang="en-IN" sz="1350" dirty="0">
                <a:latin typeface="Times New Roman" panose="02020603050405020304" pitchFamily="18" charset="0"/>
                <a:cs typeface="Times New Roman" panose="02020603050405020304" pitchFamily="18" charset="0"/>
              </a:rPr>
              <a:t> </a:t>
            </a:r>
            <a:r>
              <a:rPr lang="en-IN" sz="1350" dirty="0" err="1">
                <a:latin typeface="Times New Roman" panose="02020603050405020304" pitchFamily="18" charset="0"/>
                <a:cs typeface="Times New Roman" panose="02020603050405020304" pitchFamily="18" charset="0"/>
              </a:rPr>
              <a:t>rdf:about</a:t>
            </a:r>
            <a:r>
              <a:rPr lang="en-IN" sz="1350" dirty="0">
                <a:latin typeface="Times New Roman" panose="02020603050405020304" pitchFamily="18" charset="0"/>
                <a:cs typeface="Times New Roman" panose="02020603050405020304" pitchFamily="18" charset="0"/>
              </a:rPr>
              <a:t>="discipline"&gt;</a:t>
            </a:r>
          </a:p>
          <a:p>
            <a:pPr marL="0" indent="0">
              <a:buNone/>
            </a:pPr>
            <a:r>
              <a:rPr lang="en-IN" sz="1350" dirty="0">
                <a:latin typeface="Times New Roman" panose="02020603050405020304" pitchFamily="18" charset="0"/>
                <a:cs typeface="Times New Roman" panose="02020603050405020304" pitchFamily="18" charset="0"/>
              </a:rPr>
              <a:t>&lt;</a:t>
            </a:r>
            <a:r>
              <a:rPr lang="en-IN" sz="1350" dirty="0" err="1">
                <a:latin typeface="Times New Roman" panose="02020603050405020304" pitchFamily="18" charset="0"/>
                <a:cs typeface="Times New Roman" panose="02020603050405020304" pitchFamily="18" charset="0"/>
              </a:rPr>
              <a:t>rdfs:subClassOf</a:t>
            </a:r>
            <a:r>
              <a:rPr lang="en-IN" sz="1350" dirty="0">
                <a:latin typeface="Times New Roman" panose="02020603050405020304" pitchFamily="18" charset="0"/>
                <a:cs typeface="Times New Roman" panose="02020603050405020304" pitchFamily="18" charset="0"/>
              </a:rPr>
              <a:t>&gt;</a:t>
            </a:r>
          </a:p>
          <a:p>
            <a:pPr marL="0" indent="0">
              <a:buNone/>
            </a:pPr>
            <a:r>
              <a:rPr lang="en-IN" sz="1350" dirty="0">
                <a:latin typeface="Times New Roman" panose="02020603050405020304" pitchFamily="18" charset="0"/>
                <a:cs typeface="Times New Roman" panose="02020603050405020304" pitchFamily="18" charset="0"/>
              </a:rPr>
              <a:t>&lt;</a:t>
            </a:r>
            <a:r>
              <a:rPr lang="en-IN" sz="1350" dirty="0" err="1">
                <a:latin typeface="Times New Roman" panose="02020603050405020304" pitchFamily="18" charset="0"/>
                <a:cs typeface="Times New Roman" panose="02020603050405020304" pitchFamily="18" charset="0"/>
              </a:rPr>
              <a:t>owl:Class</a:t>
            </a:r>
            <a:r>
              <a:rPr lang="en-IN" sz="1350" dirty="0">
                <a:latin typeface="Times New Roman" panose="02020603050405020304" pitchFamily="18" charset="0"/>
                <a:cs typeface="Times New Roman" panose="02020603050405020304" pitchFamily="18" charset="0"/>
              </a:rPr>
              <a:t> </a:t>
            </a:r>
            <a:r>
              <a:rPr lang="en-IN" sz="1350" dirty="0" err="1">
                <a:latin typeface="Times New Roman" panose="02020603050405020304" pitchFamily="18" charset="0"/>
                <a:cs typeface="Times New Roman" panose="02020603050405020304" pitchFamily="18" charset="0"/>
              </a:rPr>
              <a:t>rdf:about</a:t>
            </a:r>
            <a:r>
              <a:rPr lang="en-IN" sz="1350" dirty="0">
                <a:latin typeface="Times New Roman" panose="02020603050405020304" pitchFamily="18" charset="0"/>
                <a:cs typeface="Times New Roman" panose="02020603050405020304" pitchFamily="18" charset="0"/>
              </a:rPr>
              <a:t>="activity"/&gt;</a:t>
            </a:r>
          </a:p>
          <a:p>
            <a:pPr marL="0" indent="0">
              <a:buNone/>
            </a:pPr>
            <a:r>
              <a:rPr lang="en-IN" sz="1350" dirty="0">
                <a:latin typeface="Times New Roman" panose="02020603050405020304" pitchFamily="18" charset="0"/>
                <a:cs typeface="Times New Roman" panose="02020603050405020304" pitchFamily="18" charset="0"/>
              </a:rPr>
              <a:t>&lt;/</a:t>
            </a:r>
            <a:r>
              <a:rPr lang="en-IN" sz="1350" dirty="0" err="1">
                <a:latin typeface="Times New Roman" panose="02020603050405020304" pitchFamily="18" charset="0"/>
                <a:cs typeface="Times New Roman" panose="02020603050405020304" pitchFamily="18" charset="0"/>
              </a:rPr>
              <a:t>rdfs:subClassOf</a:t>
            </a:r>
            <a:r>
              <a:rPr lang="en-IN" sz="1350" dirty="0">
                <a:latin typeface="Times New Roman" panose="02020603050405020304" pitchFamily="18" charset="0"/>
                <a:cs typeface="Times New Roman" panose="02020603050405020304" pitchFamily="18" charset="0"/>
              </a:rPr>
              <a:t>&gt;</a:t>
            </a:r>
          </a:p>
          <a:p>
            <a:pPr marL="0" indent="0">
              <a:buNone/>
            </a:pPr>
            <a:r>
              <a:rPr lang="en-IN" sz="1350" dirty="0">
                <a:latin typeface="Times New Roman" panose="02020603050405020304" pitchFamily="18" charset="0"/>
                <a:cs typeface="Times New Roman" panose="02020603050405020304" pitchFamily="18" charset="0"/>
              </a:rPr>
              <a:t>&lt;</a:t>
            </a:r>
            <a:r>
              <a:rPr lang="en-IN" sz="1350" dirty="0" err="1">
                <a:latin typeface="Times New Roman" panose="02020603050405020304" pitchFamily="18" charset="0"/>
                <a:cs typeface="Times New Roman" panose="02020603050405020304" pitchFamily="18" charset="0"/>
              </a:rPr>
              <a:t>rdfs:label</a:t>
            </a:r>
            <a:r>
              <a:rPr lang="en-IN" sz="1350" dirty="0">
                <a:latin typeface="Times New Roman" panose="02020603050405020304" pitchFamily="18" charset="0"/>
                <a:cs typeface="Times New Roman" panose="02020603050405020304" pitchFamily="18" charset="0"/>
              </a:rPr>
              <a:t> </a:t>
            </a:r>
            <a:r>
              <a:rPr lang="en-IN" sz="1350" dirty="0" err="1">
                <a:latin typeface="Times New Roman" panose="02020603050405020304" pitchFamily="18" charset="0"/>
                <a:cs typeface="Times New Roman" panose="02020603050405020304" pitchFamily="18" charset="0"/>
              </a:rPr>
              <a:t>xml:lang</a:t>
            </a:r>
            <a:r>
              <a:rPr lang="en-IN" sz="1350" dirty="0">
                <a:latin typeface="Times New Roman" panose="02020603050405020304" pitchFamily="18" charset="0"/>
                <a:cs typeface="Times New Roman" panose="02020603050405020304" pitchFamily="18" charset="0"/>
              </a:rPr>
              <a:t>="</a:t>
            </a:r>
            <a:r>
              <a:rPr lang="en-IN" sz="1350" dirty="0" err="1">
                <a:latin typeface="Times New Roman" panose="02020603050405020304" pitchFamily="18" charset="0"/>
                <a:cs typeface="Times New Roman" panose="02020603050405020304" pitchFamily="18" charset="0"/>
              </a:rPr>
              <a:t>en</a:t>
            </a:r>
            <a:r>
              <a:rPr lang="en-IN" sz="1350" dirty="0">
                <a:latin typeface="Times New Roman" panose="02020603050405020304" pitchFamily="18" charset="0"/>
                <a:cs typeface="Times New Roman" panose="02020603050405020304" pitchFamily="18" charset="0"/>
              </a:rPr>
              <a:t>"&gt;discipline&lt;/</a:t>
            </a:r>
            <a:r>
              <a:rPr lang="en-IN" sz="1350" dirty="0" err="1">
                <a:latin typeface="Times New Roman" panose="02020603050405020304" pitchFamily="18" charset="0"/>
                <a:cs typeface="Times New Roman" panose="02020603050405020304" pitchFamily="18" charset="0"/>
              </a:rPr>
              <a:t>rdfs:label</a:t>
            </a:r>
            <a:r>
              <a:rPr lang="en-IN" sz="1350" dirty="0">
                <a:latin typeface="Times New Roman" panose="02020603050405020304" pitchFamily="18" charset="0"/>
                <a:cs typeface="Times New Roman" panose="02020603050405020304" pitchFamily="18" charset="0"/>
              </a:rPr>
              <a:t>&gt;</a:t>
            </a:r>
          </a:p>
          <a:p>
            <a:pPr marL="0" indent="0">
              <a:buNone/>
            </a:pPr>
            <a:r>
              <a:rPr lang="en-IN" sz="1350" dirty="0">
                <a:latin typeface="Times New Roman" panose="02020603050405020304" pitchFamily="18" charset="0"/>
                <a:cs typeface="Times New Roman" panose="02020603050405020304" pitchFamily="18" charset="0"/>
              </a:rPr>
              <a:t>&lt;</a:t>
            </a:r>
            <a:r>
              <a:rPr lang="en-IN" sz="1350" dirty="0" err="1">
                <a:latin typeface="Times New Roman" panose="02020603050405020304" pitchFamily="18" charset="0"/>
                <a:cs typeface="Times New Roman" panose="02020603050405020304" pitchFamily="18" charset="0"/>
              </a:rPr>
              <a:t>rdfs:comment</a:t>
            </a:r>
            <a:r>
              <a:rPr lang="en-IN" sz="1350" dirty="0">
                <a:latin typeface="Times New Roman" panose="02020603050405020304" pitchFamily="18" charset="0"/>
                <a:cs typeface="Times New Roman" panose="02020603050405020304" pitchFamily="18" charset="0"/>
              </a:rPr>
              <a:t> </a:t>
            </a:r>
            <a:r>
              <a:rPr lang="en-IN" sz="1350" dirty="0" err="1">
                <a:latin typeface="Times New Roman" panose="02020603050405020304" pitchFamily="18" charset="0"/>
                <a:cs typeface="Times New Roman" panose="02020603050405020304" pitchFamily="18" charset="0"/>
              </a:rPr>
              <a:t>xml:lang</a:t>
            </a:r>
            <a:r>
              <a:rPr lang="en-IN" sz="1350" dirty="0">
                <a:latin typeface="Times New Roman" panose="02020603050405020304" pitchFamily="18" charset="0"/>
                <a:cs typeface="Times New Roman" panose="02020603050405020304" pitchFamily="18" charset="0"/>
              </a:rPr>
              <a:t>="</a:t>
            </a:r>
            <a:r>
              <a:rPr lang="en-IN" sz="1350" dirty="0" err="1">
                <a:latin typeface="Times New Roman" panose="02020603050405020304" pitchFamily="18" charset="0"/>
                <a:cs typeface="Times New Roman" panose="02020603050405020304" pitchFamily="18" charset="0"/>
              </a:rPr>
              <a:t>en</a:t>
            </a:r>
            <a:r>
              <a:rPr lang="en-IN" sz="1350" dirty="0">
                <a:latin typeface="Times New Roman" panose="02020603050405020304" pitchFamily="18" charset="0"/>
                <a:cs typeface="Times New Roman" panose="02020603050405020304" pitchFamily="18" charset="0"/>
              </a:rPr>
              <a:t>"&gt;training to improve strength</a:t>
            </a:r>
          </a:p>
          <a:p>
            <a:pPr marL="0" indent="0">
              <a:buNone/>
            </a:pPr>
            <a:r>
              <a:rPr lang="en-IN" sz="1350" dirty="0">
                <a:latin typeface="Times New Roman" panose="02020603050405020304" pitchFamily="18" charset="0"/>
                <a:cs typeface="Times New Roman" panose="02020603050405020304" pitchFamily="18" charset="0"/>
              </a:rPr>
              <a:t>or self-control&lt;/</a:t>
            </a:r>
            <a:r>
              <a:rPr lang="en-IN" sz="1350" dirty="0" err="1">
                <a:latin typeface="Times New Roman" panose="02020603050405020304" pitchFamily="18" charset="0"/>
                <a:cs typeface="Times New Roman" panose="02020603050405020304" pitchFamily="18" charset="0"/>
              </a:rPr>
              <a:t>rdfs:comment</a:t>
            </a:r>
            <a:r>
              <a:rPr lang="en-IN" sz="1350" dirty="0">
                <a:latin typeface="Times New Roman" panose="02020603050405020304" pitchFamily="18" charset="0"/>
                <a:cs typeface="Times New Roman" panose="02020603050405020304" pitchFamily="18" charset="0"/>
              </a:rPr>
              <a:t>&gt;</a:t>
            </a:r>
          </a:p>
          <a:p>
            <a:pPr marL="0" indent="0">
              <a:buNone/>
            </a:pPr>
            <a:r>
              <a:rPr lang="en-IN" sz="1350" dirty="0">
                <a:latin typeface="Times New Roman" panose="02020603050405020304" pitchFamily="18" charset="0"/>
                <a:cs typeface="Times New Roman" panose="02020603050405020304" pitchFamily="18" charset="0"/>
              </a:rPr>
              <a:t>&lt;/</a:t>
            </a:r>
            <a:r>
              <a:rPr lang="en-IN" sz="1350" dirty="0" err="1">
                <a:latin typeface="Times New Roman" panose="02020603050405020304" pitchFamily="18" charset="0"/>
                <a:cs typeface="Times New Roman" panose="02020603050405020304" pitchFamily="18" charset="0"/>
              </a:rPr>
              <a:t>owl:Class</a:t>
            </a:r>
            <a:r>
              <a:rPr lang="en-IN" sz="1350" dirty="0">
                <a:latin typeface="Times New Roman" panose="02020603050405020304" pitchFamily="18" charset="0"/>
                <a:cs typeface="Times New Roman" panose="02020603050405020304" pitchFamily="18" charset="0"/>
              </a:rPr>
              <a:t>&gt;</a:t>
            </a:r>
          </a:p>
          <a:p>
            <a:pPr marL="0" indent="0">
              <a:buNone/>
            </a:pPr>
            <a:r>
              <a:rPr lang="en-IN" sz="1350" dirty="0">
                <a:latin typeface="Times New Roman" panose="02020603050405020304" pitchFamily="18" charset="0"/>
                <a:cs typeface="Times New Roman" panose="02020603050405020304" pitchFamily="18" charset="0"/>
              </a:rPr>
              <a:t>&lt;</a:t>
            </a:r>
            <a:r>
              <a:rPr lang="en-IN" sz="1350" dirty="0" err="1">
                <a:latin typeface="Times New Roman" panose="02020603050405020304" pitchFamily="18" charset="0"/>
                <a:cs typeface="Times New Roman" panose="02020603050405020304" pitchFamily="18" charset="0"/>
              </a:rPr>
              <a:t>owl:Class</a:t>
            </a:r>
            <a:r>
              <a:rPr lang="en-IN" sz="1350" dirty="0">
                <a:latin typeface="Times New Roman" panose="02020603050405020304" pitchFamily="18" charset="0"/>
                <a:cs typeface="Times New Roman" panose="02020603050405020304" pitchFamily="18" charset="0"/>
              </a:rPr>
              <a:t> </a:t>
            </a:r>
            <a:r>
              <a:rPr lang="en-IN" sz="1350" dirty="0" err="1">
                <a:latin typeface="Times New Roman" panose="02020603050405020304" pitchFamily="18" charset="0"/>
                <a:cs typeface="Times New Roman" panose="02020603050405020304" pitchFamily="18" charset="0"/>
              </a:rPr>
              <a:t>rdf:about</a:t>
            </a:r>
            <a:r>
              <a:rPr lang="en-IN" sz="1350" dirty="0">
                <a:latin typeface="Times New Roman" panose="02020603050405020304" pitchFamily="18" charset="0"/>
                <a:cs typeface="Times New Roman" panose="02020603050405020304" pitchFamily="18" charset="0"/>
              </a:rPr>
              <a:t>="course"&gt;</a:t>
            </a:r>
          </a:p>
          <a:p>
            <a:pPr marL="0" indent="0">
              <a:buNone/>
            </a:pPr>
            <a:r>
              <a:rPr lang="en-IN" sz="1350" dirty="0">
                <a:latin typeface="Times New Roman" panose="02020603050405020304" pitchFamily="18" charset="0"/>
                <a:cs typeface="Times New Roman" panose="02020603050405020304" pitchFamily="18" charset="0"/>
              </a:rPr>
              <a:t>&lt;</a:t>
            </a:r>
            <a:r>
              <a:rPr lang="en-IN" sz="1350" dirty="0" err="1">
                <a:latin typeface="Times New Roman" panose="02020603050405020304" pitchFamily="18" charset="0"/>
                <a:cs typeface="Times New Roman" panose="02020603050405020304" pitchFamily="18" charset="0"/>
              </a:rPr>
              <a:t>rdfs:label</a:t>
            </a:r>
            <a:r>
              <a:rPr lang="en-IN" sz="1350" dirty="0">
                <a:latin typeface="Times New Roman" panose="02020603050405020304" pitchFamily="18" charset="0"/>
                <a:cs typeface="Times New Roman" panose="02020603050405020304" pitchFamily="18" charset="0"/>
              </a:rPr>
              <a:t> </a:t>
            </a:r>
            <a:r>
              <a:rPr lang="en-IN" sz="1350" dirty="0" err="1">
                <a:latin typeface="Times New Roman" panose="02020603050405020304" pitchFamily="18" charset="0"/>
                <a:cs typeface="Times New Roman" panose="02020603050405020304" pitchFamily="18" charset="0"/>
              </a:rPr>
              <a:t>xml:lang</a:t>
            </a:r>
            <a:r>
              <a:rPr lang="en-IN" sz="1350" dirty="0">
                <a:latin typeface="Times New Roman" panose="02020603050405020304" pitchFamily="18" charset="0"/>
                <a:cs typeface="Times New Roman" panose="02020603050405020304" pitchFamily="18" charset="0"/>
              </a:rPr>
              <a:t>="</a:t>
            </a:r>
            <a:r>
              <a:rPr lang="en-IN" sz="1350" dirty="0" err="1">
                <a:latin typeface="Times New Roman" panose="02020603050405020304" pitchFamily="18" charset="0"/>
                <a:cs typeface="Times New Roman" panose="02020603050405020304" pitchFamily="18" charset="0"/>
              </a:rPr>
              <a:t>en</a:t>
            </a:r>
            <a:r>
              <a:rPr lang="en-IN" sz="1350" dirty="0">
                <a:latin typeface="Times New Roman" panose="02020603050405020304" pitchFamily="18" charset="0"/>
                <a:cs typeface="Times New Roman" panose="02020603050405020304" pitchFamily="18" charset="0"/>
              </a:rPr>
              <a:t>"&gt;course&lt;/</a:t>
            </a:r>
            <a:r>
              <a:rPr lang="en-IN" sz="1350" dirty="0" err="1">
                <a:latin typeface="Times New Roman" panose="02020603050405020304" pitchFamily="18" charset="0"/>
                <a:cs typeface="Times New Roman" panose="02020603050405020304" pitchFamily="18" charset="0"/>
              </a:rPr>
              <a:t>rdfs:label</a:t>
            </a:r>
            <a:r>
              <a:rPr lang="en-IN" sz="1350" dirty="0">
                <a:latin typeface="Times New Roman" panose="02020603050405020304" pitchFamily="18" charset="0"/>
                <a:cs typeface="Times New Roman" panose="02020603050405020304" pitchFamily="18" charset="0"/>
              </a:rPr>
              <a:t>&gt;</a:t>
            </a:r>
          </a:p>
          <a:p>
            <a:pPr marL="0" indent="0">
              <a:buNone/>
            </a:pPr>
            <a:r>
              <a:rPr lang="en-IN" sz="1350" dirty="0">
                <a:latin typeface="Times New Roman" panose="02020603050405020304" pitchFamily="18" charset="0"/>
                <a:cs typeface="Times New Roman" panose="02020603050405020304" pitchFamily="18" charset="0"/>
              </a:rPr>
              <a:t>&lt;</a:t>
            </a:r>
            <a:r>
              <a:rPr lang="en-IN" sz="1350" dirty="0" err="1">
                <a:latin typeface="Times New Roman" panose="02020603050405020304" pitchFamily="18" charset="0"/>
                <a:cs typeface="Times New Roman" panose="02020603050405020304" pitchFamily="18" charset="0"/>
              </a:rPr>
              <a:t>rdfs:comment</a:t>
            </a:r>
            <a:r>
              <a:rPr lang="en-IN" sz="1350" dirty="0">
                <a:latin typeface="Times New Roman" panose="02020603050405020304" pitchFamily="18" charset="0"/>
                <a:cs typeface="Times New Roman" panose="02020603050405020304" pitchFamily="18" charset="0"/>
              </a:rPr>
              <a:t> </a:t>
            </a:r>
            <a:r>
              <a:rPr lang="en-IN" sz="1350" dirty="0" err="1">
                <a:latin typeface="Times New Roman" panose="02020603050405020304" pitchFamily="18" charset="0"/>
                <a:cs typeface="Times New Roman" panose="02020603050405020304" pitchFamily="18" charset="0"/>
              </a:rPr>
              <a:t>xml:lang</a:t>
            </a:r>
            <a:r>
              <a:rPr lang="en-IN" sz="1350" dirty="0">
                <a:latin typeface="Times New Roman" panose="02020603050405020304" pitchFamily="18" charset="0"/>
                <a:cs typeface="Times New Roman" panose="02020603050405020304" pitchFamily="18" charset="0"/>
              </a:rPr>
              <a:t>="</a:t>
            </a:r>
            <a:r>
              <a:rPr lang="en-IN" sz="1350" dirty="0" err="1">
                <a:latin typeface="Times New Roman" panose="02020603050405020304" pitchFamily="18" charset="0"/>
                <a:cs typeface="Times New Roman" panose="02020603050405020304" pitchFamily="18" charset="0"/>
              </a:rPr>
              <a:t>en</a:t>
            </a:r>
            <a:r>
              <a:rPr lang="en-IN" sz="1350" dirty="0">
                <a:latin typeface="Times New Roman" panose="02020603050405020304" pitchFamily="18" charset="0"/>
                <a:cs typeface="Times New Roman" panose="02020603050405020304" pitchFamily="18" charset="0"/>
              </a:rPr>
              <a:t>"&gt;a line or route along which</a:t>
            </a:r>
          </a:p>
          <a:p>
            <a:pPr marL="0" indent="0">
              <a:buNone/>
            </a:pPr>
            <a:r>
              <a:rPr lang="en-IN" sz="1350" dirty="0">
                <a:latin typeface="Times New Roman" panose="02020603050405020304" pitchFamily="18" charset="0"/>
                <a:cs typeface="Times New Roman" panose="02020603050405020304" pitchFamily="18" charset="0"/>
              </a:rPr>
              <a:t>something travels or moves; "the hurricane demolished</a:t>
            </a:r>
          </a:p>
          <a:p>
            <a:pPr marL="0" indent="0">
              <a:buNone/>
            </a:pPr>
            <a:r>
              <a:rPr lang="en-IN" sz="1350" dirty="0">
                <a:latin typeface="Times New Roman" panose="02020603050405020304" pitchFamily="18" charset="0"/>
                <a:cs typeface="Times New Roman" panose="02020603050405020304" pitchFamily="18" charset="0"/>
              </a:rPr>
              <a:t>houses in its path"; "the track of an animal"; "the</a:t>
            </a:r>
          </a:p>
          <a:p>
            <a:pPr marL="0" indent="0">
              <a:buNone/>
            </a:pPr>
            <a:r>
              <a:rPr lang="en-IN" sz="1350" dirty="0">
                <a:latin typeface="Times New Roman" panose="02020603050405020304" pitchFamily="18" charset="0"/>
                <a:cs typeface="Times New Roman" panose="02020603050405020304" pitchFamily="18" charset="0"/>
              </a:rPr>
              <a:t>course of the river"&lt;/</a:t>
            </a:r>
            <a:r>
              <a:rPr lang="en-IN" sz="1350" dirty="0" err="1">
                <a:latin typeface="Times New Roman" panose="02020603050405020304" pitchFamily="18" charset="0"/>
                <a:cs typeface="Times New Roman" panose="02020603050405020304" pitchFamily="18" charset="0"/>
              </a:rPr>
              <a:t>rdfs:comment</a:t>
            </a:r>
            <a:r>
              <a:rPr lang="en-IN" sz="1350" dirty="0">
                <a:latin typeface="Times New Roman" panose="02020603050405020304" pitchFamily="18" charset="0"/>
                <a:cs typeface="Times New Roman" panose="02020603050405020304" pitchFamily="18" charset="0"/>
              </a:rPr>
              <a:t>&gt;</a:t>
            </a:r>
          </a:p>
          <a:p>
            <a:pPr marL="0" indent="0">
              <a:buNone/>
            </a:pPr>
            <a:r>
              <a:rPr lang="en-IN" sz="1350" dirty="0">
                <a:latin typeface="Times New Roman" panose="02020603050405020304" pitchFamily="18" charset="0"/>
                <a:cs typeface="Times New Roman" panose="02020603050405020304" pitchFamily="18" charset="0"/>
              </a:rPr>
              <a:t>&lt;</a:t>
            </a:r>
            <a:r>
              <a:rPr lang="en-IN" sz="1350" dirty="0" err="1">
                <a:latin typeface="Times New Roman" panose="02020603050405020304" pitchFamily="18" charset="0"/>
                <a:cs typeface="Times New Roman" panose="02020603050405020304" pitchFamily="18" charset="0"/>
              </a:rPr>
              <a:t>rdfs:subClassOf</a:t>
            </a:r>
            <a:r>
              <a:rPr lang="en-IN" sz="1350" dirty="0">
                <a:latin typeface="Times New Roman" panose="02020603050405020304" pitchFamily="18" charset="0"/>
                <a:cs typeface="Times New Roman" panose="02020603050405020304" pitchFamily="18" charset="0"/>
              </a:rPr>
              <a:t>&gt;</a:t>
            </a:r>
          </a:p>
        </p:txBody>
      </p:sp>
      <p:pic>
        <p:nvPicPr>
          <p:cNvPr id="6" name="Picture 5">
            <a:extLst>
              <a:ext uri="{FF2B5EF4-FFF2-40B4-BE49-F238E27FC236}">
                <a16:creationId xmlns:a16="http://schemas.microsoft.com/office/drawing/2014/main" id="{D1BF5B7A-7795-C31B-CDDA-3E86FA95196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50680" y="1447800"/>
            <a:ext cx="3764719" cy="3467100"/>
          </a:xfrm>
          <a:prstGeom prst="rect">
            <a:avLst/>
          </a:prstGeom>
          <a:noFill/>
          <a:ln>
            <a:noFill/>
          </a:ln>
        </p:spPr>
      </p:pic>
    </p:spTree>
    <p:extLst>
      <p:ext uri="{BB962C8B-B14F-4D97-AF65-F5344CB8AC3E}">
        <p14:creationId xmlns:p14="http://schemas.microsoft.com/office/powerpoint/2010/main" val="29810080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838200" y="2693987"/>
            <a:ext cx="7772400" cy="1470025"/>
          </a:xfrm>
        </p:spPr>
        <p:txBody>
          <a:bodyPr vert="horz" wrap="square" lIns="91440" tIns="45720" rIns="91440" bIns="45720" anchor="ctr" anchorCtr="0"/>
          <a:lstStyle/>
          <a:p>
            <a:pPr eaLnBrk="1" hangingPunct="1"/>
            <a:r>
              <a:rPr lang="en-US" b="1" dirty="0">
                <a:latin typeface="Times New Roman" panose="02020603050405020304" pitchFamily="18" charset="0"/>
                <a:cs typeface="Times New Roman" panose="02020603050405020304" pitchFamily="18" charset="0"/>
              </a:rPr>
              <a:t>Semantic Network and Knowledge Graph</a:t>
            </a:r>
            <a:br>
              <a:rPr lang="en-US" b="1" dirty="0">
                <a:latin typeface="Times New Roman" panose="02020603050405020304" pitchFamily="18" charset="0"/>
                <a:cs typeface="Times New Roman" panose="02020603050405020304" pitchFamily="18" charset="0"/>
              </a:rPr>
            </a:br>
            <a:endParaRPr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57632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D5993-BB95-0428-7361-DB8B2991CC31}"/>
              </a:ext>
            </a:extLst>
          </p:cNvPr>
          <p:cNvSpPr>
            <a:spLocks noGrp="1"/>
          </p:cNvSpPr>
          <p:nvPr>
            <p:ph type="title"/>
          </p:nvPr>
        </p:nvSpPr>
        <p:spPr>
          <a:xfrm>
            <a:off x="269807" y="76200"/>
            <a:ext cx="8229600" cy="563562"/>
          </a:xfrm>
        </p:spPr>
        <p:txBody>
          <a:bodyPr/>
          <a:lstStyle/>
          <a:p>
            <a:r>
              <a:rPr lang="en-US" sz="4000" b="1" kern="0" dirty="0">
                <a:latin typeface="Times New Roman" panose="02020603050405020304" pitchFamily="18" charset="0"/>
                <a:cs typeface="Times New Roman" panose="02020603050405020304" pitchFamily="18" charset="0"/>
              </a:rPr>
              <a:t>Semantic network vs ontology</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280090C-277A-FCD2-D37F-16004B8300F6}"/>
              </a:ext>
            </a:extLst>
          </p:cNvPr>
          <p:cNvSpPr>
            <a:spLocks noGrp="1"/>
          </p:cNvSpPr>
          <p:nvPr>
            <p:ph idx="1"/>
          </p:nvPr>
        </p:nvSpPr>
        <p:spPr>
          <a:xfrm>
            <a:off x="228600" y="838200"/>
            <a:ext cx="8716121" cy="3394472"/>
          </a:xfrm>
        </p:spPr>
        <p:txBody>
          <a:bodyPr/>
          <a:lstStyle/>
          <a:p>
            <a:pPr algn="just">
              <a:lnSpc>
                <a:spcPct val="150000"/>
              </a:lnSpc>
              <a:spcAft>
                <a:spcPts val="1000"/>
              </a:spcAft>
            </a:pPr>
            <a:r>
              <a:rPr lang="en-US" sz="1800" kern="0" dirty="0">
                <a:latin typeface="Times New Roman" panose="02020603050405020304" pitchFamily="18" charset="0"/>
                <a:cs typeface="Times New Roman" panose="02020603050405020304" pitchFamily="18" charset="0"/>
              </a:rPr>
              <a:t>A semantic network and an ontology are both knowledge representation formalisms that can be used to represent knowledge about a domain. However, they have different strengths and weaknesses.</a:t>
            </a:r>
            <a:endParaRPr lang="en-IN" sz="1800" kern="0" dirty="0">
              <a:latin typeface="Times New Roman" panose="02020603050405020304" pitchFamily="18" charset="0"/>
              <a:cs typeface="Times New Roman" panose="02020603050405020304" pitchFamily="18" charset="0"/>
            </a:endParaRPr>
          </a:p>
          <a:p>
            <a:pPr algn="just">
              <a:lnSpc>
                <a:spcPct val="150000"/>
              </a:lnSpc>
              <a:spcAft>
                <a:spcPts val="1000"/>
              </a:spcAft>
            </a:pPr>
            <a:r>
              <a:rPr lang="en-US" sz="1800" kern="0" dirty="0">
                <a:latin typeface="Times New Roman" panose="02020603050405020304" pitchFamily="18" charset="0"/>
                <a:cs typeface="Times New Roman" panose="02020603050405020304" pitchFamily="18" charset="0"/>
              </a:rPr>
              <a:t>A semantic network is a graph-based representation of knowledge. The nodes in the graph represent concepts, and the edges represent relationships between concepts. Semantic networks are good at representing the meaning of words and phrases, and they can be used to represent commonsense knowledge. However, they can be difficult to scale to large domains.</a:t>
            </a:r>
          </a:p>
          <a:p>
            <a:pPr algn="just">
              <a:lnSpc>
                <a:spcPct val="150000"/>
              </a:lnSpc>
              <a:spcAft>
                <a:spcPts val="1000"/>
              </a:spcAft>
            </a:pPr>
            <a:r>
              <a:rPr lang="en-US" sz="1800" kern="0" dirty="0">
                <a:latin typeface="Times New Roman" panose="02020603050405020304" pitchFamily="18" charset="0"/>
                <a:cs typeface="Times New Roman" panose="02020603050405020304" pitchFamily="18" charset="0"/>
              </a:rPr>
              <a:t>An ontology is a formal, explicit specification of a shared conceptualization. Ontologies are good at representing the relationships between concepts, and they can be used to represent domain-specific knowledge. However, they can be difficult to create and maintain.</a:t>
            </a:r>
            <a:endParaRPr lang="en-IN" sz="1800" kern="0" dirty="0">
              <a:latin typeface="Times New Roman" panose="02020603050405020304" pitchFamily="18" charset="0"/>
              <a:cs typeface="Times New Roman" panose="02020603050405020304" pitchFamily="18" charset="0"/>
            </a:endParaRPr>
          </a:p>
          <a:p>
            <a:pPr algn="just">
              <a:lnSpc>
                <a:spcPct val="150000"/>
              </a:lnSpc>
              <a:spcAft>
                <a:spcPts val="1000"/>
              </a:spcAft>
            </a:pPr>
            <a:endParaRPr lang="en-IN" sz="1800" kern="0" dirty="0">
              <a:latin typeface="Times New Roman" panose="02020603050405020304" pitchFamily="18" charset="0"/>
              <a:cs typeface="Times New Roman" panose="02020603050405020304" pitchFamily="18" charset="0"/>
            </a:endParaRPr>
          </a:p>
          <a:p>
            <a:pPr algn="just"/>
            <a:endParaRPr lang="en-IN" dirty="0"/>
          </a:p>
        </p:txBody>
      </p:sp>
    </p:spTree>
    <p:extLst>
      <p:ext uri="{BB962C8B-B14F-4D97-AF65-F5344CB8AC3E}">
        <p14:creationId xmlns:p14="http://schemas.microsoft.com/office/powerpoint/2010/main" val="16501487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D5993-BB95-0428-7361-DB8B2991CC31}"/>
              </a:ext>
            </a:extLst>
          </p:cNvPr>
          <p:cNvSpPr>
            <a:spLocks noGrp="1"/>
          </p:cNvSpPr>
          <p:nvPr>
            <p:ph type="title"/>
          </p:nvPr>
        </p:nvSpPr>
        <p:spPr>
          <a:xfrm>
            <a:off x="269807" y="76200"/>
            <a:ext cx="8229600" cy="563562"/>
          </a:xfrm>
        </p:spPr>
        <p:txBody>
          <a:bodyPr/>
          <a:lstStyle/>
          <a:p>
            <a:r>
              <a:rPr lang="en-US" sz="4000" b="1" kern="0" dirty="0">
                <a:latin typeface="Times New Roman" panose="02020603050405020304" pitchFamily="18" charset="0"/>
                <a:cs typeface="Times New Roman" panose="02020603050405020304" pitchFamily="18" charset="0"/>
              </a:rPr>
              <a:t>Semantic network vs ontology</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280090C-277A-FCD2-D37F-16004B8300F6}"/>
              </a:ext>
            </a:extLst>
          </p:cNvPr>
          <p:cNvSpPr>
            <a:spLocks noGrp="1"/>
          </p:cNvSpPr>
          <p:nvPr>
            <p:ph idx="1"/>
          </p:nvPr>
        </p:nvSpPr>
        <p:spPr>
          <a:xfrm>
            <a:off x="228600" y="838200"/>
            <a:ext cx="8716121" cy="3394472"/>
          </a:xfrm>
        </p:spPr>
        <p:txBody>
          <a:bodyPr/>
          <a:lstStyle/>
          <a:p>
            <a:pPr algn="just">
              <a:lnSpc>
                <a:spcPct val="150000"/>
              </a:lnSpc>
              <a:spcAft>
                <a:spcPts val="1000"/>
              </a:spcAft>
            </a:pPr>
            <a:r>
              <a:rPr lang="en-US" sz="1800" kern="0" dirty="0">
                <a:latin typeface="Times New Roman" panose="02020603050405020304" pitchFamily="18" charset="0"/>
                <a:cs typeface="Times New Roman" panose="02020603050405020304" pitchFamily="18" charset="0"/>
              </a:rPr>
              <a:t>A semantic network and an ontology are both knowledge representation formalisms that can be used to represent knowledge about a domain. However, they have different strengths and weaknesses.</a:t>
            </a:r>
            <a:endParaRPr lang="en-IN" sz="1800" kern="0" dirty="0">
              <a:latin typeface="Times New Roman" panose="02020603050405020304" pitchFamily="18" charset="0"/>
              <a:cs typeface="Times New Roman" panose="02020603050405020304" pitchFamily="18" charset="0"/>
            </a:endParaRPr>
          </a:p>
          <a:p>
            <a:pPr algn="just">
              <a:lnSpc>
                <a:spcPct val="150000"/>
              </a:lnSpc>
              <a:spcAft>
                <a:spcPts val="1000"/>
              </a:spcAft>
            </a:pPr>
            <a:r>
              <a:rPr lang="en-US" sz="1800" kern="0" dirty="0">
                <a:latin typeface="Times New Roman" panose="02020603050405020304" pitchFamily="18" charset="0"/>
                <a:cs typeface="Times New Roman" panose="02020603050405020304" pitchFamily="18" charset="0"/>
              </a:rPr>
              <a:t>A semantic network is a graph-based representation of knowledge. The nodes in the graph represent concepts, and the edges represent relationships between concepts. Semantic networks are good at representing the meaning of words and phrases, and they can be used to represent commonsense knowledge. However, they can be difficult to scale to large domains.</a:t>
            </a:r>
          </a:p>
          <a:p>
            <a:pPr algn="just">
              <a:lnSpc>
                <a:spcPct val="150000"/>
              </a:lnSpc>
              <a:spcAft>
                <a:spcPts val="1000"/>
              </a:spcAft>
            </a:pPr>
            <a:r>
              <a:rPr lang="en-US" sz="1800" kern="0" dirty="0">
                <a:latin typeface="Times New Roman" panose="02020603050405020304" pitchFamily="18" charset="0"/>
                <a:cs typeface="Times New Roman" panose="02020603050405020304" pitchFamily="18" charset="0"/>
              </a:rPr>
              <a:t>An ontology is a formal, explicit specification of a shared conceptualization. Ontologies are good at representing the relationships between concepts, and they can be used to represent domain-specific knowledge. However, they can be difficult to create and maintain.</a:t>
            </a:r>
            <a:endParaRPr lang="en-IN" sz="1800" kern="0" dirty="0">
              <a:latin typeface="Times New Roman" panose="02020603050405020304" pitchFamily="18" charset="0"/>
              <a:cs typeface="Times New Roman" panose="02020603050405020304" pitchFamily="18" charset="0"/>
            </a:endParaRPr>
          </a:p>
          <a:p>
            <a:pPr algn="just">
              <a:lnSpc>
                <a:spcPct val="150000"/>
              </a:lnSpc>
              <a:spcAft>
                <a:spcPts val="1000"/>
              </a:spcAft>
            </a:pPr>
            <a:endParaRPr lang="en-IN" sz="1800" kern="0" dirty="0">
              <a:latin typeface="Times New Roman" panose="02020603050405020304" pitchFamily="18" charset="0"/>
              <a:cs typeface="Times New Roman" panose="02020603050405020304" pitchFamily="18" charset="0"/>
            </a:endParaRPr>
          </a:p>
          <a:p>
            <a:pPr algn="just"/>
            <a:endParaRPr lang="en-IN" dirty="0"/>
          </a:p>
        </p:txBody>
      </p:sp>
    </p:spTree>
    <p:extLst>
      <p:ext uri="{BB962C8B-B14F-4D97-AF65-F5344CB8AC3E}">
        <p14:creationId xmlns:p14="http://schemas.microsoft.com/office/powerpoint/2010/main" val="9768885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D5993-BB95-0428-7361-DB8B2991CC31}"/>
              </a:ext>
            </a:extLst>
          </p:cNvPr>
          <p:cNvSpPr>
            <a:spLocks noGrp="1"/>
          </p:cNvSpPr>
          <p:nvPr>
            <p:ph type="title"/>
          </p:nvPr>
        </p:nvSpPr>
        <p:spPr>
          <a:xfrm>
            <a:off x="152400" y="152400"/>
            <a:ext cx="8229600" cy="563562"/>
          </a:xfrm>
        </p:spPr>
        <p:txBody>
          <a:bodyPr/>
          <a:lstStyle/>
          <a:p>
            <a:r>
              <a:rPr lang="en-US" sz="4000" b="1" kern="0" dirty="0">
                <a:latin typeface="Times New Roman" panose="02020603050405020304" pitchFamily="18" charset="0"/>
                <a:cs typeface="Times New Roman" panose="02020603050405020304" pitchFamily="18" charset="0"/>
              </a:rPr>
              <a:t>Semantic network vs ontology</a:t>
            </a:r>
            <a:endParaRPr lang="en-IN" sz="4000" b="1" dirty="0">
              <a:latin typeface="Times New Roman" panose="02020603050405020304" pitchFamily="18" charset="0"/>
              <a:cs typeface="Times New Roman" panose="02020603050405020304" pitchFamily="18" charset="0"/>
            </a:endParaRPr>
          </a:p>
        </p:txBody>
      </p:sp>
      <p:graphicFrame>
        <p:nvGraphicFramePr>
          <p:cNvPr id="5" name="Content Placeholder 4">
            <a:extLst>
              <a:ext uri="{FF2B5EF4-FFF2-40B4-BE49-F238E27FC236}">
                <a16:creationId xmlns:a16="http://schemas.microsoft.com/office/drawing/2014/main" id="{22367119-0B93-6066-14B2-9BCC0AE2BA24}"/>
              </a:ext>
            </a:extLst>
          </p:cNvPr>
          <p:cNvGraphicFramePr>
            <a:graphicFrameLocks noGrp="1"/>
          </p:cNvGraphicFramePr>
          <p:nvPr>
            <p:ph idx="1"/>
            <p:extLst>
              <p:ext uri="{D42A27DB-BD31-4B8C-83A1-F6EECF244321}">
                <p14:modId xmlns:p14="http://schemas.microsoft.com/office/powerpoint/2010/main" val="4045435339"/>
              </p:ext>
            </p:extLst>
          </p:nvPr>
        </p:nvGraphicFramePr>
        <p:xfrm>
          <a:off x="304800" y="1371600"/>
          <a:ext cx="8229600" cy="3511336"/>
        </p:xfrm>
        <a:graphic>
          <a:graphicData uri="http://schemas.openxmlformats.org/drawingml/2006/table">
            <a:tbl>
              <a:tblPr firstRow="1" firstCol="1" bandRow="1">
                <a:tableStyleId>{5940675A-B579-460E-94D1-54222C63F5DA}</a:tableStyleId>
              </a:tblPr>
              <a:tblGrid>
                <a:gridCol w="2743200">
                  <a:extLst>
                    <a:ext uri="{9D8B030D-6E8A-4147-A177-3AD203B41FA5}">
                      <a16:colId xmlns:a16="http://schemas.microsoft.com/office/drawing/2014/main" val="2814502712"/>
                    </a:ext>
                  </a:extLst>
                </a:gridCol>
                <a:gridCol w="2743200">
                  <a:extLst>
                    <a:ext uri="{9D8B030D-6E8A-4147-A177-3AD203B41FA5}">
                      <a16:colId xmlns:a16="http://schemas.microsoft.com/office/drawing/2014/main" val="1308636859"/>
                    </a:ext>
                  </a:extLst>
                </a:gridCol>
                <a:gridCol w="2743200">
                  <a:extLst>
                    <a:ext uri="{9D8B030D-6E8A-4147-A177-3AD203B41FA5}">
                      <a16:colId xmlns:a16="http://schemas.microsoft.com/office/drawing/2014/main" val="34382562"/>
                    </a:ext>
                  </a:extLst>
                </a:gridCol>
              </a:tblGrid>
              <a:tr h="402029">
                <a:tc>
                  <a:txBody>
                    <a:bodyPr/>
                    <a:lstStyle/>
                    <a:p>
                      <a:pPr algn="ctr">
                        <a:lnSpc>
                          <a:spcPct val="115000"/>
                        </a:lnSpc>
                        <a:spcAft>
                          <a:spcPts val="1000"/>
                        </a:spcAft>
                      </a:pPr>
                      <a:r>
                        <a:rPr lang="en-US" sz="1800" b="1" kern="0" dirty="0">
                          <a:solidFill>
                            <a:schemeClr val="tx1"/>
                          </a:solidFill>
                          <a:latin typeface="Times New Roman" panose="02020603050405020304" pitchFamily="18" charset="0"/>
                          <a:ea typeface="+mn-ea"/>
                          <a:cs typeface="Times New Roman" panose="02020603050405020304" pitchFamily="18" charset="0"/>
                        </a:rPr>
                        <a:t>Feature</a:t>
                      </a:r>
                      <a:endParaRPr lang="en-IN" sz="1800" b="1" kern="0" dirty="0">
                        <a:solidFill>
                          <a:schemeClr val="tx1"/>
                        </a:solidFill>
                        <a:latin typeface="Times New Roman" panose="02020603050405020304" pitchFamily="18" charset="0"/>
                        <a:ea typeface="+mn-ea"/>
                        <a:cs typeface="Times New Roman" panose="02020603050405020304" pitchFamily="18" charset="0"/>
                      </a:endParaRPr>
                    </a:p>
                  </a:txBody>
                  <a:tcPr marL="9525" marR="9525" marT="9525" marB="9525" anchor="ctr"/>
                </a:tc>
                <a:tc>
                  <a:txBody>
                    <a:bodyPr/>
                    <a:lstStyle/>
                    <a:p>
                      <a:pPr algn="ctr">
                        <a:lnSpc>
                          <a:spcPct val="115000"/>
                        </a:lnSpc>
                        <a:spcAft>
                          <a:spcPts val="1000"/>
                        </a:spcAft>
                      </a:pPr>
                      <a:r>
                        <a:rPr lang="en-US" sz="1800" b="1" kern="0" dirty="0">
                          <a:solidFill>
                            <a:schemeClr val="tx1"/>
                          </a:solidFill>
                          <a:latin typeface="Times New Roman" panose="02020603050405020304" pitchFamily="18" charset="0"/>
                          <a:ea typeface="+mn-ea"/>
                          <a:cs typeface="Times New Roman" panose="02020603050405020304" pitchFamily="18" charset="0"/>
                        </a:rPr>
                        <a:t>Semantic Network</a:t>
                      </a:r>
                      <a:endParaRPr lang="en-IN" sz="1800" b="1" kern="0" dirty="0">
                        <a:solidFill>
                          <a:schemeClr val="tx1"/>
                        </a:solidFill>
                        <a:latin typeface="Times New Roman" panose="02020603050405020304" pitchFamily="18" charset="0"/>
                        <a:ea typeface="+mn-ea"/>
                        <a:cs typeface="Times New Roman" panose="02020603050405020304" pitchFamily="18" charset="0"/>
                      </a:endParaRPr>
                    </a:p>
                  </a:txBody>
                  <a:tcPr marL="9525" marR="9525" marT="9525" marB="9525" anchor="ctr"/>
                </a:tc>
                <a:tc>
                  <a:txBody>
                    <a:bodyPr/>
                    <a:lstStyle/>
                    <a:p>
                      <a:pPr algn="ctr">
                        <a:lnSpc>
                          <a:spcPct val="115000"/>
                        </a:lnSpc>
                        <a:spcAft>
                          <a:spcPts val="1000"/>
                        </a:spcAft>
                      </a:pPr>
                      <a:r>
                        <a:rPr lang="en-US" sz="1800" b="1" kern="0" dirty="0">
                          <a:solidFill>
                            <a:schemeClr val="tx1"/>
                          </a:solidFill>
                          <a:latin typeface="Times New Roman" panose="02020603050405020304" pitchFamily="18" charset="0"/>
                          <a:ea typeface="+mn-ea"/>
                          <a:cs typeface="Times New Roman" panose="02020603050405020304" pitchFamily="18" charset="0"/>
                        </a:rPr>
                        <a:t>Ontology</a:t>
                      </a:r>
                      <a:endParaRPr lang="en-IN" sz="1800" b="1" kern="0" dirty="0">
                        <a:solidFill>
                          <a:schemeClr val="tx1"/>
                        </a:solidFill>
                        <a:latin typeface="Times New Roman" panose="02020603050405020304" pitchFamily="18" charset="0"/>
                        <a:ea typeface="+mn-ea"/>
                        <a:cs typeface="Times New Roman" panose="02020603050405020304" pitchFamily="18" charset="0"/>
                      </a:endParaRPr>
                    </a:p>
                  </a:txBody>
                  <a:tcPr marL="9525" marR="9525" marT="9525" marB="9525" anchor="ctr"/>
                </a:tc>
                <a:extLst>
                  <a:ext uri="{0D108BD9-81ED-4DB2-BD59-A6C34878D82A}">
                    <a16:rowId xmlns:a16="http://schemas.microsoft.com/office/drawing/2014/main" val="2465588651"/>
                  </a:ext>
                </a:extLst>
              </a:tr>
              <a:tr h="664771">
                <a:tc>
                  <a:txBody>
                    <a:bodyPr/>
                    <a:lstStyle/>
                    <a:p>
                      <a:pPr algn="ctr">
                        <a:lnSpc>
                          <a:spcPct val="115000"/>
                        </a:lnSpc>
                        <a:spcAft>
                          <a:spcPts val="1000"/>
                        </a:spcAft>
                      </a:pPr>
                      <a:r>
                        <a:rPr lang="en-US" sz="1800" b="1" i="1" kern="0" dirty="0">
                          <a:solidFill>
                            <a:schemeClr val="tx1"/>
                          </a:solidFill>
                          <a:latin typeface="Times New Roman" panose="02020603050405020304" pitchFamily="18" charset="0"/>
                          <a:ea typeface="+mn-ea"/>
                          <a:cs typeface="Times New Roman" panose="02020603050405020304" pitchFamily="18" charset="0"/>
                        </a:rPr>
                        <a:t>Type of representation</a:t>
                      </a:r>
                      <a:endParaRPr lang="en-IN" sz="1800" b="1" i="1" kern="0" dirty="0">
                        <a:solidFill>
                          <a:schemeClr val="tx1"/>
                        </a:solidFill>
                        <a:latin typeface="Times New Roman" panose="02020603050405020304" pitchFamily="18" charset="0"/>
                        <a:ea typeface="+mn-ea"/>
                        <a:cs typeface="Times New Roman" panose="02020603050405020304" pitchFamily="18" charset="0"/>
                      </a:endParaRPr>
                    </a:p>
                  </a:txBody>
                  <a:tcPr marL="9525" marR="9525" marT="9525" marB="9525" anchor="ctr"/>
                </a:tc>
                <a:tc>
                  <a:txBody>
                    <a:bodyPr/>
                    <a:lstStyle/>
                    <a:p>
                      <a:pPr algn="ctr">
                        <a:lnSpc>
                          <a:spcPct val="115000"/>
                        </a:lnSpc>
                        <a:spcAft>
                          <a:spcPts val="1000"/>
                        </a:spcAft>
                      </a:pPr>
                      <a:r>
                        <a:rPr lang="en-US" sz="1800" kern="0" dirty="0">
                          <a:solidFill>
                            <a:schemeClr val="tx1"/>
                          </a:solidFill>
                          <a:latin typeface="Times New Roman" panose="02020603050405020304" pitchFamily="18" charset="0"/>
                          <a:ea typeface="+mn-ea"/>
                          <a:cs typeface="Times New Roman" panose="02020603050405020304" pitchFamily="18" charset="0"/>
                        </a:rPr>
                        <a:t>Graph</a:t>
                      </a:r>
                      <a:endParaRPr lang="en-IN" sz="1800" kern="0" dirty="0">
                        <a:solidFill>
                          <a:schemeClr val="tx1"/>
                        </a:solidFill>
                        <a:latin typeface="Times New Roman" panose="02020603050405020304" pitchFamily="18" charset="0"/>
                        <a:ea typeface="+mn-ea"/>
                        <a:cs typeface="Times New Roman" panose="02020603050405020304" pitchFamily="18" charset="0"/>
                      </a:endParaRPr>
                    </a:p>
                  </a:txBody>
                  <a:tcPr marL="9525" marR="9525" marT="9525" marB="9525" anchor="ctr"/>
                </a:tc>
                <a:tc>
                  <a:txBody>
                    <a:bodyPr/>
                    <a:lstStyle/>
                    <a:p>
                      <a:pPr algn="ctr">
                        <a:lnSpc>
                          <a:spcPct val="115000"/>
                        </a:lnSpc>
                        <a:spcAft>
                          <a:spcPts val="1000"/>
                        </a:spcAft>
                      </a:pPr>
                      <a:r>
                        <a:rPr lang="en-US" sz="1800" kern="0" dirty="0">
                          <a:solidFill>
                            <a:schemeClr val="tx1"/>
                          </a:solidFill>
                          <a:latin typeface="Times New Roman" panose="02020603050405020304" pitchFamily="18" charset="0"/>
                          <a:ea typeface="+mn-ea"/>
                          <a:cs typeface="Times New Roman" panose="02020603050405020304" pitchFamily="18" charset="0"/>
                        </a:rPr>
                        <a:t>Formal specification</a:t>
                      </a:r>
                      <a:endParaRPr lang="en-IN" sz="1800" kern="0" dirty="0">
                        <a:solidFill>
                          <a:schemeClr val="tx1"/>
                        </a:solidFill>
                        <a:latin typeface="Times New Roman" panose="02020603050405020304" pitchFamily="18" charset="0"/>
                        <a:ea typeface="+mn-ea"/>
                        <a:cs typeface="Times New Roman" panose="02020603050405020304" pitchFamily="18" charset="0"/>
                      </a:endParaRPr>
                    </a:p>
                  </a:txBody>
                  <a:tcPr marL="9525" marR="9525" marT="9525" marB="9525" anchor="ctr"/>
                </a:tc>
                <a:extLst>
                  <a:ext uri="{0D108BD9-81ED-4DB2-BD59-A6C34878D82A}">
                    <a16:rowId xmlns:a16="http://schemas.microsoft.com/office/drawing/2014/main" val="2644761031"/>
                  </a:ext>
                </a:extLst>
              </a:tr>
              <a:tr h="1632387">
                <a:tc>
                  <a:txBody>
                    <a:bodyPr/>
                    <a:lstStyle/>
                    <a:p>
                      <a:pPr algn="ctr">
                        <a:lnSpc>
                          <a:spcPct val="115000"/>
                        </a:lnSpc>
                        <a:spcAft>
                          <a:spcPts val="1000"/>
                        </a:spcAft>
                      </a:pPr>
                      <a:r>
                        <a:rPr lang="en-US" sz="1800" b="1" i="1" kern="0" dirty="0">
                          <a:solidFill>
                            <a:schemeClr val="tx1"/>
                          </a:solidFill>
                          <a:latin typeface="Times New Roman" panose="02020603050405020304" pitchFamily="18" charset="0"/>
                          <a:ea typeface="+mn-ea"/>
                          <a:cs typeface="Times New Roman" panose="02020603050405020304" pitchFamily="18" charset="0"/>
                        </a:rPr>
                        <a:t>Strengths</a:t>
                      </a:r>
                      <a:endParaRPr lang="en-IN" sz="1800" b="1" i="1" kern="0" dirty="0">
                        <a:solidFill>
                          <a:schemeClr val="tx1"/>
                        </a:solidFill>
                        <a:latin typeface="Times New Roman" panose="02020603050405020304" pitchFamily="18" charset="0"/>
                        <a:ea typeface="+mn-ea"/>
                        <a:cs typeface="Times New Roman" panose="02020603050405020304" pitchFamily="18" charset="0"/>
                      </a:endParaRPr>
                    </a:p>
                  </a:txBody>
                  <a:tcPr marL="9525" marR="9525" marT="9525" marB="9525" anchor="ctr"/>
                </a:tc>
                <a:tc>
                  <a:txBody>
                    <a:bodyPr/>
                    <a:lstStyle/>
                    <a:p>
                      <a:pPr algn="ctr">
                        <a:lnSpc>
                          <a:spcPct val="115000"/>
                        </a:lnSpc>
                        <a:spcAft>
                          <a:spcPts val="1000"/>
                        </a:spcAft>
                      </a:pPr>
                      <a:r>
                        <a:rPr lang="en-US" sz="1800" kern="0" dirty="0">
                          <a:solidFill>
                            <a:schemeClr val="tx1"/>
                          </a:solidFill>
                          <a:latin typeface="Times New Roman" panose="02020603050405020304" pitchFamily="18" charset="0"/>
                          <a:ea typeface="+mn-ea"/>
                          <a:cs typeface="Times New Roman" panose="02020603050405020304" pitchFamily="18" charset="0"/>
                        </a:rPr>
                        <a:t>Represents the meaning of words and phrases, represents commonsense knowledge</a:t>
                      </a:r>
                      <a:endParaRPr lang="en-IN" sz="1800" kern="0" dirty="0">
                        <a:solidFill>
                          <a:schemeClr val="tx1"/>
                        </a:solidFill>
                        <a:latin typeface="Times New Roman" panose="02020603050405020304" pitchFamily="18" charset="0"/>
                        <a:ea typeface="+mn-ea"/>
                        <a:cs typeface="Times New Roman" panose="02020603050405020304" pitchFamily="18" charset="0"/>
                      </a:endParaRPr>
                    </a:p>
                  </a:txBody>
                  <a:tcPr marL="9525" marR="9525" marT="9525" marB="9525" anchor="ctr"/>
                </a:tc>
                <a:tc>
                  <a:txBody>
                    <a:bodyPr/>
                    <a:lstStyle/>
                    <a:p>
                      <a:pPr algn="ctr">
                        <a:lnSpc>
                          <a:spcPct val="115000"/>
                        </a:lnSpc>
                        <a:spcAft>
                          <a:spcPts val="1000"/>
                        </a:spcAft>
                      </a:pPr>
                      <a:r>
                        <a:rPr lang="en-US" sz="1800" kern="0" dirty="0">
                          <a:solidFill>
                            <a:schemeClr val="tx1"/>
                          </a:solidFill>
                          <a:latin typeface="Times New Roman" panose="02020603050405020304" pitchFamily="18" charset="0"/>
                          <a:ea typeface="+mn-ea"/>
                          <a:cs typeface="Times New Roman" panose="02020603050405020304" pitchFamily="18" charset="0"/>
                        </a:rPr>
                        <a:t>Represents the relationships between concepts, represents domain-specific knowledge</a:t>
                      </a:r>
                      <a:endParaRPr lang="en-IN" sz="1800" kern="0" dirty="0">
                        <a:solidFill>
                          <a:schemeClr val="tx1"/>
                        </a:solidFill>
                        <a:latin typeface="Times New Roman" panose="02020603050405020304" pitchFamily="18" charset="0"/>
                        <a:ea typeface="+mn-ea"/>
                        <a:cs typeface="Times New Roman" panose="02020603050405020304" pitchFamily="18" charset="0"/>
                      </a:endParaRPr>
                    </a:p>
                  </a:txBody>
                  <a:tcPr marL="9525" marR="9525" marT="9525" marB="9525" anchor="ctr"/>
                </a:tc>
                <a:extLst>
                  <a:ext uri="{0D108BD9-81ED-4DB2-BD59-A6C34878D82A}">
                    <a16:rowId xmlns:a16="http://schemas.microsoft.com/office/drawing/2014/main" val="2329107370"/>
                  </a:ext>
                </a:extLst>
              </a:tr>
              <a:tr h="812149">
                <a:tc>
                  <a:txBody>
                    <a:bodyPr/>
                    <a:lstStyle/>
                    <a:p>
                      <a:pPr algn="ctr">
                        <a:lnSpc>
                          <a:spcPct val="115000"/>
                        </a:lnSpc>
                        <a:spcAft>
                          <a:spcPts val="1000"/>
                        </a:spcAft>
                      </a:pPr>
                      <a:r>
                        <a:rPr lang="en-US" sz="1800" b="1" i="1" kern="0" dirty="0">
                          <a:solidFill>
                            <a:schemeClr val="tx1"/>
                          </a:solidFill>
                          <a:latin typeface="Times New Roman" panose="02020603050405020304" pitchFamily="18" charset="0"/>
                          <a:ea typeface="+mn-ea"/>
                          <a:cs typeface="Times New Roman" panose="02020603050405020304" pitchFamily="18" charset="0"/>
                        </a:rPr>
                        <a:t>Weaknesses</a:t>
                      </a:r>
                      <a:endParaRPr lang="en-IN" sz="1800" b="1" i="1" kern="0" dirty="0">
                        <a:solidFill>
                          <a:schemeClr val="tx1"/>
                        </a:solidFill>
                        <a:latin typeface="Times New Roman" panose="02020603050405020304" pitchFamily="18" charset="0"/>
                        <a:ea typeface="+mn-ea"/>
                        <a:cs typeface="Times New Roman" panose="02020603050405020304" pitchFamily="18" charset="0"/>
                      </a:endParaRPr>
                    </a:p>
                  </a:txBody>
                  <a:tcPr marL="9525" marR="9525" marT="9525" marB="9525" anchor="ctr"/>
                </a:tc>
                <a:tc>
                  <a:txBody>
                    <a:bodyPr/>
                    <a:lstStyle/>
                    <a:p>
                      <a:pPr algn="ctr">
                        <a:lnSpc>
                          <a:spcPct val="115000"/>
                        </a:lnSpc>
                        <a:spcAft>
                          <a:spcPts val="1000"/>
                        </a:spcAft>
                      </a:pPr>
                      <a:r>
                        <a:rPr lang="en-US" sz="1800" kern="0" dirty="0">
                          <a:solidFill>
                            <a:schemeClr val="tx1"/>
                          </a:solidFill>
                          <a:latin typeface="Times New Roman" panose="02020603050405020304" pitchFamily="18" charset="0"/>
                          <a:ea typeface="+mn-ea"/>
                          <a:cs typeface="Times New Roman" panose="02020603050405020304" pitchFamily="18" charset="0"/>
                        </a:rPr>
                        <a:t>Can be difficult to scale to large domains</a:t>
                      </a:r>
                      <a:endParaRPr lang="en-IN" sz="1800" kern="0" dirty="0">
                        <a:solidFill>
                          <a:schemeClr val="tx1"/>
                        </a:solidFill>
                        <a:latin typeface="Times New Roman" panose="02020603050405020304" pitchFamily="18" charset="0"/>
                        <a:ea typeface="+mn-ea"/>
                        <a:cs typeface="Times New Roman" panose="02020603050405020304" pitchFamily="18" charset="0"/>
                      </a:endParaRPr>
                    </a:p>
                  </a:txBody>
                  <a:tcPr marL="9525" marR="9525" marT="9525" marB="9525" anchor="ctr"/>
                </a:tc>
                <a:tc>
                  <a:txBody>
                    <a:bodyPr/>
                    <a:lstStyle/>
                    <a:p>
                      <a:pPr algn="ctr">
                        <a:lnSpc>
                          <a:spcPct val="115000"/>
                        </a:lnSpc>
                        <a:spcAft>
                          <a:spcPts val="1000"/>
                        </a:spcAft>
                      </a:pPr>
                      <a:r>
                        <a:rPr lang="en-US" sz="1800" kern="0" dirty="0">
                          <a:solidFill>
                            <a:schemeClr val="tx1"/>
                          </a:solidFill>
                          <a:latin typeface="Times New Roman" panose="02020603050405020304" pitchFamily="18" charset="0"/>
                          <a:ea typeface="+mn-ea"/>
                          <a:cs typeface="Times New Roman" panose="02020603050405020304" pitchFamily="18" charset="0"/>
                        </a:rPr>
                        <a:t>Can be difficult to create and maintain</a:t>
                      </a:r>
                      <a:endParaRPr lang="en-IN" sz="1800" kern="0" dirty="0">
                        <a:solidFill>
                          <a:schemeClr val="tx1"/>
                        </a:solidFill>
                        <a:latin typeface="Times New Roman" panose="02020603050405020304" pitchFamily="18" charset="0"/>
                        <a:ea typeface="+mn-ea"/>
                        <a:cs typeface="Times New Roman" panose="02020603050405020304" pitchFamily="18" charset="0"/>
                      </a:endParaRPr>
                    </a:p>
                  </a:txBody>
                  <a:tcPr marL="9525" marR="9525" marT="9525" marB="9525" anchor="ctr"/>
                </a:tc>
                <a:extLst>
                  <a:ext uri="{0D108BD9-81ED-4DB2-BD59-A6C34878D82A}">
                    <a16:rowId xmlns:a16="http://schemas.microsoft.com/office/drawing/2014/main" val="2749297833"/>
                  </a:ext>
                </a:extLst>
              </a:tr>
            </a:tbl>
          </a:graphicData>
        </a:graphic>
      </p:graphicFrame>
    </p:spTree>
    <p:extLst>
      <p:ext uri="{BB962C8B-B14F-4D97-AF65-F5344CB8AC3E}">
        <p14:creationId xmlns:p14="http://schemas.microsoft.com/office/powerpoint/2010/main" val="14859990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D5993-BB95-0428-7361-DB8B2991CC31}"/>
              </a:ext>
            </a:extLst>
          </p:cNvPr>
          <p:cNvSpPr>
            <a:spLocks noGrp="1"/>
          </p:cNvSpPr>
          <p:nvPr>
            <p:ph type="title"/>
          </p:nvPr>
        </p:nvSpPr>
        <p:spPr>
          <a:xfrm>
            <a:off x="269807" y="76200"/>
            <a:ext cx="8229600" cy="563562"/>
          </a:xfrm>
        </p:spPr>
        <p:txBody>
          <a:bodyPr/>
          <a:lstStyle/>
          <a:p>
            <a:r>
              <a:rPr lang="en-US" sz="4000" b="1" kern="0" dirty="0">
                <a:latin typeface="Times New Roman" panose="02020603050405020304" pitchFamily="18" charset="0"/>
                <a:cs typeface="Times New Roman" panose="02020603050405020304" pitchFamily="18" charset="0"/>
              </a:rPr>
              <a:t>Semantic network vs ontology</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280090C-277A-FCD2-D37F-16004B8300F6}"/>
              </a:ext>
            </a:extLst>
          </p:cNvPr>
          <p:cNvSpPr>
            <a:spLocks noGrp="1"/>
          </p:cNvSpPr>
          <p:nvPr>
            <p:ph idx="1"/>
          </p:nvPr>
        </p:nvSpPr>
        <p:spPr>
          <a:xfrm>
            <a:off x="76200" y="838200"/>
            <a:ext cx="8868521" cy="3394472"/>
          </a:xfrm>
        </p:spPr>
        <p:txBody>
          <a:bodyPr/>
          <a:lstStyle/>
          <a:p>
            <a:pPr algn="just">
              <a:lnSpc>
                <a:spcPct val="150000"/>
              </a:lnSpc>
              <a:spcAft>
                <a:spcPts val="1000"/>
              </a:spcAft>
            </a:pPr>
            <a:r>
              <a:rPr lang="en-US" sz="2000" kern="0" dirty="0">
                <a:effectLst/>
                <a:latin typeface="Times New Roman" panose="02020603050405020304" pitchFamily="18" charset="0"/>
                <a:ea typeface="Times New Roman" panose="02020603050405020304" pitchFamily="18" charset="0"/>
                <a:cs typeface="Times New Roman" panose="02020603050405020304" pitchFamily="18" charset="0"/>
              </a:rPr>
              <a:t>In general, semantic networks are a good choice for representing knowledge that is not well-structured or that is not domain-specific. Ontologies are a good choice for representing knowledge that is well-structured and that is domain-specific.</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1000"/>
              </a:spcAft>
            </a:pPr>
            <a:r>
              <a:rPr lang="en-US" sz="2000" kern="0" dirty="0">
                <a:effectLst/>
                <a:latin typeface="Times New Roman" panose="02020603050405020304" pitchFamily="18" charset="0"/>
                <a:ea typeface="Times New Roman" panose="02020603050405020304" pitchFamily="18" charset="0"/>
                <a:cs typeface="Times New Roman" panose="02020603050405020304" pitchFamily="18" charset="0"/>
              </a:rPr>
              <a:t>Here are some examples of how semantic networks and ontologies are used in practice:</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lvl="1" indent="-342900" algn="just">
              <a:lnSpc>
                <a:spcPct val="150000"/>
              </a:lnSpc>
              <a:spcAft>
                <a:spcPts val="1000"/>
              </a:spcAft>
              <a:buSzPts val="1000"/>
              <a:buFont typeface="Symbol" panose="05050102010706020507" pitchFamily="18" charset="2"/>
              <a:buChar char=""/>
              <a:tabLst>
                <a:tab pos="457200" algn="l"/>
              </a:tabLs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Semantic networks are used in natural language processing to represent the meaning of words and phrases.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lvl="1" indent="-342900" algn="just">
              <a:lnSpc>
                <a:spcPct val="150000"/>
              </a:lnSpc>
              <a:spcAft>
                <a:spcPts val="1000"/>
              </a:spcAft>
              <a:buSzPts val="1000"/>
              <a:buFont typeface="Symbol" panose="05050102010706020507" pitchFamily="18" charset="2"/>
              <a:buChar char=""/>
              <a:tabLst>
                <a:tab pos="457200" algn="l"/>
              </a:tabLs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Ontologies are used in the semantic web to represent the relationships between concepts.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lvl="1" indent="-342900" algn="just">
              <a:lnSpc>
                <a:spcPct val="150000"/>
              </a:lnSpc>
              <a:spcAft>
                <a:spcPts val="1000"/>
              </a:spcAft>
              <a:buSzPts val="1000"/>
              <a:buFont typeface="Symbol" panose="05050102010706020507" pitchFamily="18" charset="2"/>
              <a:buChar char=""/>
              <a:tabLst>
                <a:tab pos="457200" algn="l"/>
              </a:tabLs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Ontologies are also used in artificial intelligence to represent domain-specific knowledge.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50000"/>
              </a:lnSpc>
              <a:buNone/>
            </a:pPr>
            <a:endParaRPr lang="en-IN" sz="3600" dirty="0"/>
          </a:p>
        </p:txBody>
      </p:sp>
    </p:spTree>
    <p:extLst>
      <p:ext uri="{BB962C8B-B14F-4D97-AF65-F5344CB8AC3E}">
        <p14:creationId xmlns:p14="http://schemas.microsoft.com/office/powerpoint/2010/main" val="5923900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D5993-BB95-0428-7361-DB8B2991CC31}"/>
              </a:ext>
            </a:extLst>
          </p:cNvPr>
          <p:cNvSpPr>
            <a:spLocks noGrp="1"/>
          </p:cNvSpPr>
          <p:nvPr>
            <p:ph type="title"/>
          </p:nvPr>
        </p:nvSpPr>
        <p:spPr>
          <a:xfrm>
            <a:off x="269807" y="76200"/>
            <a:ext cx="8229600" cy="563562"/>
          </a:xfrm>
        </p:spPr>
        <p:txBody>
          <a:bodyPr/>
          <a:lstStyle/>
          <a:p>
            <a:r>
              <a:rPr lang="en-US" b="1" kern="0" dirty="0">
                <a:latin typeface="Times New Roman" panose="02020603050405020304" pitchFamily="18" charset="0"/>
                <a:cs typeface="Times New Roman" panose="02020603050405020304" pitchFamily="18" charset="0"/>
              </a:rPr>
              <a:t>Knowledge Graph </a:t>
            </a:r>
            <a:endParaRPr lang="en-IN" b="1" kern="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280090C-277A-FCD2-D37F-16004B8300F6}"/>
              </a:ext>
            </a:extLst>
          </p:cNvPr>
          <p:cNvSpPr>
            <a:spLocks noGrp="1"/>
          </p:cNvSpPr>
          <p:nvPr>
            <p:ph idx="1"/>
          </p:nvPr>
        </p:nvSpPr>
        <p:spPr>
          <a:xfrm>
            <a:off x="-152400" y="629075"/>
            <a:ext cx="9146091" cy="3394472"/>
          </a:xfrm>
        </p:spPr>
        <p:txBody>
          <a:bodyPr/>
          <a:lstStyle/>
          <a:p>
            <a:pPr algn="just">
              <a:lnSpc>
                <a:spcPct val="150000"/>
              </a:lnSpc>
              <a:spcAft>
                <a:spcPts val="1000"/>
              </a:spcAft>
            </a:pPr>
            <a:r>
              <a:rPr lang="en-US" sz="2000" kern="0" dirty="0">
                <a:latin typeface="Times New Roman" panose="02020603050405020304" pitchFamily="18" charset="0"/>
                <a:cs typeface="Times New Roman" panose="02020603050405020304" pitchFamily="18" charset="0"/>
              </a:rPr>
              <a:t>A knowledge graph, also known as a semantic network, represents a network of real-world entities—i.e. </a:t>
            </a:r>
            <a:r>
              <a:rPr lang="en-US" sz="2000" b="1" kern="0" dirty="0">
                <a:latin typeface="Times New Roman" panose="02020603050405020304" pitchFamily="18" charset="0"/>
                <a:cs typeface="Times New Roman" panose="02020603050405020304" pitchFamily="18" charset="0"/>
              </a:rPr>
              <a:t>objects, events, situations, or concepts</a:t>
            </a:r>
            <a:r>
              <a:rPr lang="en-US" sz="2000" kern="0" dirty="0">
                <a:latin typeface="Times New Roman" panose="02020603050405020304" pitchFamily="18" charset="0"/>
                <a:cs typeface="Times New Roman" panose="02020603050405020304" pitchFamily="18" charset="0"/>
              </a:rPr>
              <a:t>—and illustrates the relationship between them. This information is usually stored in a graph database and visualized as a graph structure, prompting the term knowledge “graph.” </a:t>
            </a:r>
          </a:p>
          <a:p>
            <a:pPr algn="just">
              <a:lnSpc>
                <a:spcPct val="150000"/>
              </a:lnSpc>
              <a:spcAft>
                <a:spcPts val="1000"/>
              </a:spcAft>
            </a:pPr>
            <a:r>
              <a:rPr lang="en-US" sz="2000" kern="0" dirty="0">
                <a:latin typeface="Times New Roman" panose="02020603050405020304" pitchFamily="18" charset="0"/>
                <a:cs typeface="Times New Roman" panose="02020603050405020304" pitchFamily="18" charset="0"/>
              </a:rPr>
              <a:t>A knowledge graph is made up of three main components: nodes, edges, and labels. Any object, place, or person can be a node. An edge defines the relationship between the nodes. </a:t>
            </a:r>
          </a:p>
          <a:p>
            <a:pPr algn="just" fontAlgn="base">
              <a:lnSpc>
                <a:spcPct val="150000"/>
              </a:lnSpc>
            </a:pPr>
            <a:r>
              <a:rPr lang="en-US" sz="2000" kern="0" dirty="0">
                <a:latin typeface="Times New Roman" panose="02020603050405020304" pitchFamily="18" charset="0"/>
                <a:cs typeface="Times New Roman" panose="02020603050405020304" pitchFamily="18" charset="0"/>
              </a:rPr>
              <a:t> Knowledge graphs put data in context via linking and semantic metadata and this way provide a framework for data integration, unification, analytics and sharing.</a:t>
            </a:r>
          </a:p>
          <a:p>
            <a:pPr algn="just">
              <a:lnSpc>
                <a:spcPct val="150000"/>
              </a:lnSpc>
              <a:spcAft>
                <a:spcPts val="1000"/>
              </a:spcAft>
            </a:pPr>
            <a:endParaRPr lang="en-US" sz="2000" kern="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86786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D5993-BB95-0428-7361-DB8B2991CC31}"/>
              </a:ext>
            </a:extLst>
          </p:cNvPr>
          <p:cNvSpPr>
            <a:spLocks noGrp="1"/>
          </p:cNvSpPr>
          <p:nvPr>
            <p:ph type="title"/>
          </p:nvPr>
        </p:nvSpPr>
        <p:spPr>
          <a:xfrm>
            <a:off x="269807" y="76200"/>
            <a:ext cx="8229600" cy="563562"/>
          </a:xfrm>
        </p:spPr>
        <p:txBody>
          <a:bodyPr/>
          <a:lstStyle/>
          <a:p>
            <a:r>
              <a:rPr lang="en-US" b="1" kern="0" dirty="0">
                <a:latin typeface="Times New Roman" panose="02020603050405020304" pitchFamily="18" charset="0"/>
                <a:cs typeface="Times New Roman" panose="02020603050405020304" pitchFamily="18" charset="0"/>
              </a:rPr>
              <a:t>Knowledge Graph </a:t>
            </a:r>
            <a:endParaRPr lang="en-IN" b="1" kern="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280090C-277A-FCD2-D37F-16004B8300F6}"/>
              </a:ext>
            </a:extLst>
          </p:cNvPr>
          <p:cNvSpPr>
            <a:spLocks noGrp="1"/>
          </p:cNvSpPr>
          <p:nvPr>
            <p:ph idx="1"/>
          </p:nvPr>
        </p:nvSpPr>
        <p:spPr>
          <a:xfrm>
            <a:off x="137739" y="667257"/>
            <a:ext cx="8868521" cy="3394472"/>
          </a:xfrm>
        </p:spPr>
        <p:txBody>
          <a:bodyPr/>
          <a:lstStyle/>
          <a:p>
            <a:pPr algn="just">
              <a:lnSpc>
                <a:spcPct val="150000"/>
              </a:lnSpc>
              <a:spcAft>
                <a:spcPts val="1000"/>
              </a:spcAft>
            </a:pPr>
            <a:endParaRPr lang="en-US" sz="2000" kern="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C1133CDC-FFB9-6DE7-9F5D-6B9B23B374AB}"/>
              </a:ext>
            </a:extLst>
          </p:cNvPr>
          <p:cNvPicPr>
            <a:picLocks noChangeAspect="1"/>
          </p:cNvPicPr>
          <p:nvPr/>
        </p:nvPicPr>
        <p:blipFill>
          <a:blip r:embed="rId2"/>
          <a:stretch>
            <a:fillRect/>
          </a:stretch>
        </p:blipFill>
        <p:spPr>
          <a:xfrm>
            <a:off x="533399" y="838199"/>
            <a:ext cx="7966007" cy="5352543"/>
          </a:xfrm>
          <a:prstGeom prst="rect">
            <a:avLst/>
          </a:prstGeom>
        </p:spPr>
      </p:pic>
    </p:spTree>
    <p:extLst>
      <p:ext uri="{BB962C8B-B14F-4D97-AF65-F5344CB8AC3E}">
        <p14:creationId xmlns:p14="http://schemas.microsoft.com/office/powerpoint/2010/main" val="15560804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D5993-BB95-0428-7361-DB8B2991CC31}"/>
              </a:ext>
            </a:extLst>
          </p:cNvPr>
          <p:cNvSpPr>
            <a:spLocks noGrp="1"/>
          </p:cNvSpPr>
          <p:nvPr>
            <p:ph type="title"/>
          </p:nvPr>
        </p:nvSpPr>
        <p:spPr>
          <a:xfrm>
            <a:off x="269807" y="76200"/>
            <a:ext cx="8229600" cy="563562"/>
          </a:xfrm>
        </p:spPr>
        <p:txBody>
          <a:bodyPr/>
          <a:lstStyle/>
          <a:p>
            <a:r>
              <a:rPr lang="en-US" b="1" kern="0" dirty="0">
                <a:latin typeface="Times New Roman" panose="02020603050405020304" pitchFamily="18" charset="0"/>
                <a:cs typeface="Times New Roman" panose="02020603050405020304" pitchFamily="18" charset="0"/>
              </a:rPr>
              <a:t>Knowledge Graph </a:t>
            </a:r>
            <a:endParaRPr lang="en-IN" b="1" kern="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280090C-277A-FCD2-D37F-16004B8300F6}"/>
              </a:ext>
            </a:extLst>
          </p:cNvPr>
          <p:cNvSpPr>
            <a:spLocks noGrp="1"/>
          </p:cNvSpPr>
          <p:nvPr>
            <p:ph idx="1"/>
          </p:nvPr>
        </p:nvSpPr>
        <p:spPr>
          <a:xfrm>
            <a:off x="272949" y="948928"/>
            <a:ext cx="8612691" cy="3394472"/>
          </a:xfrm>
        </p:spPr>
        <p:txBody>
          <a:bodyPr/>
          <a:lstStyle/>
          <a:p>
            <a:pPr algn="just" fontAlgn="base">
              <a:lnSpc>
                <a:spcPct val="150000"/>
              </a:lnSpc>
              <a:spcAft>
                <a:spcPts val="800"/>
              </a:spcAft>
            </a:pPr>
            <a:r>
              <a:rPr lang="en-IN" sz="2000" kern="0" dirty="0">
                <a:latin typeface="Times New Roman" panose="02020603050405020304" pitchFamily="18" charset="0"/>
                <a:cs typeface="Times New Roman" panose="02020603050405020304" pitchFamily="18" charset="0"/>
              </a:rPr>
              <a:t>The heart of the knowledge graph is a knowledge model – a collection of interlinked descriptions of concepts, entities, relationships and events where:</a:t>
            </a:r>
          </a:p>
          <a:p>
            <a:pPr marL="342900" lvl="0" indent="-342900" algn="just" fontAlgn="base">
              <a:lnSpc>
                <a:spcPct val="150000"/>
              </a:lnSpc>
              <a:spcAft>
                <a:spcPts val="800"/>
              </a:spcAft>
              <a:buSzPts val="1000"/>
              <a:buFont typeface="Symbol" panose="05050102010706020507" pitchFamily="18" charset="2"/>
              <a:buChar char=""/>
              <a:tabLst>
                <a:tab pos="457200" algn="l"/>
              </a:tabLst>
            </a:pPr>
            <a:r>
              <a:rPr lang="en-IN" sz="2000" kern="0" dirty="0">
                <a:latin typeface="Times New Roman" panose="02020603050405020304" pitchFamily="18" charset="0"/>
                <a:cs typeface="Times New Roman" panose="02020603050405020304" pitchFamily="18" charset="0"/>
              </a:rPr>
              <a:t>Descriptions have formal semantics that allow both people and computers to process them in an efficient and unambiguous manner;</a:t>
            </a:r>
          </a:p>
          <a:p>
            <a:pPr marL="342900" lvl="0" indent="-342900" algn="just" fontAlgn="base">
              <a:lnSpc>
                <a:spcPct val="150000"/>
              </a:lnSpc>
              <a:spcAft>
                <a:spcPts val="800"/>
              </a:spcAft>
              <a:buSzPts val="1000"/>
              <a:buFont typeface="Symbol" panose="05050102010706020507" pitchFamily="18" charset="2"/>
              <a:buChar char=""/>
              <a:tabLst>
                <a:tab pos="457200" algn="l"/>
              </a:tabLst>
            </a:pPr>
            <a:r>
              <a:rPr lang="en-IN" sz="2000" kern="0" dirty="0">
                <a:latin typeface="Times New Roman" panose="02020603050405020304" pitchFamily="18" charset="0"/>
                <a:cs typeface="Times New Roman" panose="02020603050405020304" pitchFamily="18" charset="0"/>
              </a:rPr>
              <a:t>Descriptions contribute to one another, forming a network, where each entity represents part of the description of the entities related to it;</a:t>
            </a:r>
          </a:p>
          <a:p>
            <a:pPr marL="342900" lvl="0" indent="-342900" algn="just" fontAlgn="base">
              <a:lnSpc>
                <a:spcPct val="150000"/>
              </a:lnSpc>
              <a:spcAft>
                <a:spcPts val="500"/>
              </a:spcAft>
              <a:buSzPts val="1000"/>
              <a:buFont typeface="Symbol" panose="05050102010706020507" pitchFamily="18" charset="2"/>
              <a:buChar char=""/>
              <a:tabLst>
                <a:tab pos="457200" algn="l"/>
              </a:tabLst>
            </a:pPr>
            <a:r>
              <a:rPr lang="en-IN" sz="2000" kern="0" dirty="0">
                <a:latin typeface="Times New Roman" panose="02020603050405020304" pitchFamily="18" charset="0"/>
                <a:cs typeface="Times New Roman" panose="02020603050405020304" pitchFamily="18" charset="0"/>
              </a:rPr>
              <a:t>Diverse data is connected and described by semantic metadata according to the knowledge model.</a:t>
            </a:r>
          </a:p>
          <a:p>
            <a:pPr algn="just">
              <a:lnSpc>
                <a:spcPct val="150000"/>
              </a:lnSpc>
              <a:spcAft>
                <a:spcPts val="1000"/>
              </a:spcAft>
            </a:pPr>
            <a:endParaRPr lang="en-US" sz="2000" kern="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4125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76200"/>
            <a:ext cx="8229600" cy="609600"/>
          </a:xfrm>
        </p:spPr>
        <p:txBody>
          <a:bodyPr/>
          <a:lstStyle/>
          <a:p>
            <a:br>
              <a:rPr lang="en-IN"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Antonymy</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1143000"/>
            <a:ext cx="8686800" cy="6117213"/>
          </a:xfrm>
        </p:spPr>
        <p:txBody>
          <a:bodyPr/>
          <a:lstStyle/>
          <a:p>
            <a:pPr algn="just">
              <a:lnSpc>
                <a:spcPct val="150000"/>
              </a:lnSpc>
            </a:pPr>
            <a:r>
              <a:rPr lang="en-US" sz="2200" dirty="0">
                <a:latin typeface="Times New Roman" panose="02020603050405020304" pitchFamily="18" charset="0"/>
                <a:cs typeface="Times New Roman" panose="02020603050405020304" pitchFamily="18" charset="0"/>
              </a:rPr>
              <a:t>Antonymy is the </a:t>
            </a:r>
            <a:r>
              <a:rPr lang="en-US" sz="2200" b="1" dirty="0">
                <a:latin typeface="Times New Roman" panose="02020603050405020304" pitchFamily="18" charset="0"/>
                <a:cs typeface="Times New Roman" panose="02020603050405020304" pitchFamily="18" charset="0"/>
              </a:rPr>
              <a:t>semantic relationship that exists between two (or more) words that have opposite meanings.</a:t>
            </a:r>
          </a:p>
          <a:p>
            <a:pPr algn="just">
              <a:lnSpc>
                <a:spcPct val="150000"/>
              </a:lnSpc>
            </a:pPr>
            <a:r>
              <a:rPr lang="en-US" sz="2200" dirty="0">
                <a:latin typeface="Times New Roman" panose="02020603050405020304" pitchFamily="18" charset="0"/>
                <a:cs typeface="Times New Roman" panose="02020603050405020304" pitchFamily="18" charset="0"/>
              </a:rPr>
              <a:t>The pairs of words which have </a:t>
            </a:r>
            <a:r>
              <a:rPr lang="en-US" sz="2200" b="1" dirty="0">
                <a:latin typeface="Times New Roman" panose="02020603050405020304" pitchFamily="18" charset="0"/>
                <a:cs typeface="Times New Roman" panose="02020603050405020304" pitchFamily="18" charset="0"/>
              </a:rPr>
              <a:t>opposite meanings are called antonyms.</a:t>
            </a:r>
          </a:p>
          <a:p>
            <a:pPr algn="just">
              <a:lnSpc>
                <a:spcPct val="150000"/>
              </a:lnSpc>
            </a:pPr>
            <a:r>
              <a:rPr lang="en-US" sz="2200" dirty="0">
                <a:latin typeface="Times New Roman" panose="02020603050405020304" pitchFamily="18" charset="0"/>
                <a:cs typeface="Times New Roman" panose="02020603050405020304" pitchFamily="18" charset="0"/>
              </a:rPr>
              <a:t>Antonymous pairs of words usually belong to the </a:t>
            </a:r>
            <a:r>
              <a:rPr lang="en-US" sz="2200" b="1" dirty="0">
                <a:latin typeface="Times New Roman" panose="02020603050405020304" pitchFamily="18" charset="0"/>
                <a:cs typeface="Times New Roman" panose="02020603050405020304" pitchFamily="18" charset="0"/>
              </a:rPr>
              <a:t>same grammatical category </a:t>
            </a:r>
            <a:r>
              <a:rPr lang="en-US" sz="2200" dirty="0">
                <a:latin typeface="Times New Roman" panose="02020603050405020304" pitchFamily="18" charset="0"/>
                <a:cs typeface="Times New Roman" panose="02020603050405020304" pitchFamily="18" charset="0"/>
              </a:rPr>
              <a:t>(i.e., both elements are nouns, or both are adjectives, or both are verbs, and so on).</a:t>
            </a:r>
          </a:p>
          <a:p>
            <a:pPr algn="just">
              <a:lnSpc>
                <a:spcPct val="150000"/>
              </a:lnSpc>
            </a:pPr>
            <a:r>
              <a:rPr lang="en-US" sz="2200" dirty="0">
                <a:latin typeface="Times New Roman" panose="02020603050405020304" pitchFamily="18" charset="0"/>
                <a:cs typeface="Times New Roman" panose="02020603050405020304" pitchFamily="18" charset="0"/>
              </a:rPr>
              <a:t>They are said to share almost all their semantic features except one.</a:t>
            </a:r>
          </a:p>
          <a:p>
            <a:pPr marL="0" indent="0" algn="just">
              <a:lnSpc>
                <a:spcPct val="150000"/>
              </a:lnSpc>
              <a:buNone/>
            </a:pP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02925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D5993-BB95-0428-7361-DB8B2991CC31}"/>
              </a:ext>
            </a:extLst>
          </p:cNvPr>
          <p:cNvSpPr>
            <a:spLocks noGrp="1"/>
          </p:cNvSpPr>
          <p:nvPr>
            <p:ph type="title"/>
          </p:nvPr>
        </p:nvSpPr>
        <p:spPr>
          <a:xfrm>
            <a:off x="269807" y="76200"/>
            <a:ext cx="8229600" cy="563562"/>
          </a:xfrm>
        </p:spPr>
        <p:txBody>
          <a:bodyPr/>
          <a:lstStyle/>
          <a:p>
            <a:r>
              <a:rPr lang="en-US" b="1" kern="0" dirty="0">
                <a:latin typeface="Times New Roman" panose="02020603050405020304" pitchFamily="18" charset="0"/>
                <a:cs typeface="Times New Roman" panose="02020603050405020304" pitchFamily="18" charset="0"/>
              </a:rPr>
              <a:t>Knowledge Graph </a:t>
            </a:r>
            <a:endParaRPr lang="en-IN" b="1" kern="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280090C-277A-FCD2-D37F-16004B8300F6}"/>
              </a:ext>
            </a:extLst>
          </p:cNvPr>
          <p:cNvSpPr>
            <a:spLocks noGrp="1"/>
          </p:cNvSpPr>
          <p:nvPr>
            <p:ph idx="1"/>
          </p:nvPr>
        </p:nvSpPr>
        <p:spPr>
          <a:xfrm>
            <a:off x="137739" y="667257"/>
            <a:ext cx="8868521" cy="3394472"/>
          </a:xfrm>
        </p:spPr>
        <p:txBody>
          <a:bodyPr/>
          <a:lstStyle/>
          <a:p>
            <a:pPr algn="just">
              <a:lnSpc>
                <a:spcPct val="115000"/>
              </a:lnSpc>
              <a:spcAft>
                <a:spcPts val="1000"/>
              </a:spcAft>
            </a:pPr>
            <a:r>
              <a:rPr lang="en-US" sz="2000" kern="0" dirty="0">
                <a:latin typeface="Times New Roman" panose="02020603050405020304" pitchFamily="18" charset="0"/>
                <a:cs typeface="Times New Roman" panose="02020603050405020304" pitchFamily="18" charset="0"/>
              </a:rPr>
              <a:t>KGs are used in a variety of NLP models, including:</a:t>
            </a:r>
            <a:endParaRPr lang="en-IN" sz="2000" kern="0" dirty="0">
              <a:latin typeface="Times New Roman" panose="02020603050405020304" pitchFamily="18" charset="0"/>
              <a:cs typeface="Times New Roman" panose="02020603050405020304" pitchFamily="18" charset="0"/>
            </a:endParaRPr>
          </a:p>
          <a:p>
            <a:pPr lvl="1" indent="-342900" algn="just">
              <a:lnSpc>
                <a:spcPct val="115000"/>
              </a:lnSpc>
              <a:spcAft>
                <a:spcPts val="1000"/>
              </a:spcAft>
              <a:buSzPts val="1000"/>
              <a:buFont typeface="Symbol" panose="05050102010706020507" pitchFamily="18" charset="2"/>
              <a:buChar char=""/>
              <a:tabLst>
                <a:tab pos="457200" algn="l"/>
              </a:tabLst>
            </a:pPr>
            <a:r>
              <a:rPr lang="en-US" sz="1800" kern="0" dirty="0">
                <a:latin typeface="Times New Roman" panose="02020603050405020304" pitchFamily="18" charset="0"/>
                <a:cs typeface="Times New Roman" panose="02020603050405020304" pitchFamily="18" charset="0"/>
              </a:rPr>
              <a:t>Question answering: KGs can be used to answer questions by finding the relevant information in the graph.</a:t>
            </a:r>
            <a:endParaRPr lang="en-IN" sz="1800" kern="0" dirty="0">
              <a:latin typeface="Times New Roman" panose="02020603050405020304" pitchFamily="18" charset="0"/>
              <a:cs typeface="Times New Roman" panose="02020603050405020304" pitchFamily="18" charset="0"/>
            </a:endParaRPr>
          </a:p>
          <a:p>
            <a:pPr lvl="1" indent="-342900" algn="just">
              <a:lnSpc>
                <a:spcPct val="115000"/>
              </a:lnSpc>
              <a:spcAft>
                <a:spcPts val="1000"/>
              </a:spcAft>
              <a:buSzPts val="1000"/>
              <a:buFont typeface="Symbol" panose="05050102010706020507" pitchFamily="18" charset="2"/>
              <a:buChar char=""/>
              <a:tabLst>
                <a:tab pos="457200" algn="l"/>
              </a:tabLst>
            </a:pPr>
            <a:r>
              <a:rPr lang="en-US" sz="1800" kern="0" dirty="0">
                <a:latin typeface="Times New Roman" panose="02020603050405020304" pitchFamily="18" charset="0"/>
                <a:cs typeface="Times New Roman" panose="02020603050405020304" pitchFamily="18" charset="0"/>
              </a:rPr>
              <a:t>Semantic parsing: KGs can be used to parse natural language queries into a form that can be understood by a machine.</a:t>
            </a:r>
            <a:endParaRPr lang="en-IN" sz="1800" kern="0" dirty="0">
              <a:latin typeface="Times New Roman" panose="02020603050405020304" pitchFamily="18" charset="0"/>
              <a:cs typeface="Times New Roman" panose="02020603050405020304" pitchFamily="18" charset="0"/>
            </a:endParaRPr>
          </a:p>
          <a:p>
            <a:pPr lvl="1" indent="-342900" algn="just">
              <a:lnSpc>
                <a:spcPct val="115000"/>
              </a:lnSpc>
              <a:spcAft>
                <a:spcPts val="1000"/>
              </a:spcAft>
              <a:buSzPts val="1000"/>
              <a:buFont typeface="Symbol" panose="05050102010706020507" pitchFamily="18" charset="2"/>
              <a:buChar char=""/>
              <a:tabLst>
                <a:tab pos="457200" algn="l"/>
              </a:tabLst>
            </a:pPr>
            <a:r>
              <a:rPr lang="en-US" sz="1800" kern="0" dirty="0">
                <a:latin typeface="Times New Roman" panose="02020603050405020304" pitchFamily="18" charset="0"/>
                <a:cs typeface="Times New Roman" panose="02020603050405020304" pitchFamily="18" charset="0"/>
              </a:rPr>
              <a:t>Machine translation: KGs can be used to improve the accuracy of machine translation by providing additional context about the words and phrases being translated.</a:t>
            </a:r>
            <a:endParaRPr lang="en-IN" sz="1800" kern="0" dirty="0">
              <a:latin typeface="Times New Roman" panose="02020603050405020304" pitchFamily="18" charset="0"/>
              <a:cs typeface="Times New Roman" panose="02020603050405020304" pitchFamily="18" charset="0"/>
            </a:endParaRPr>
          </a:p>
          <a:p>
            <a:pPr lvl="1" indent="-342900" algn="just">
              <a:lnSpc>
                <a:spcPct val="115000"/>
              </a:lnSpc>
              <a:spcAft>
                <a:spcPts val="1000"/>
              </a:spcAft>
              <a:buSzPts val="1000"/>
              <a:buFont typeface="Symbol" panose="05050102010706020507" pitchFamily="18" charset="2"/>
              <a:buChar char=""/>
              <a:tabLst>
                <a:tab pos="457200" algn="l"/>
              </a:tabLst>
            </a:pPr>
            <a:r>
              <a:rPr lang="en-US" sz="1800" kern="0" dirty="0">
                <a:latin typeface="Times New Roman" panose="02020603050405020304" pitchFamily="18" charset="0"/>
                <a:cs typeface="Times New Roman" panose="02020603050405020304" pitchFamily="18" charset="0"/>
              </a:rPr>
              <a:t>Natural language generation: KGs can be used to generate natural language text by retrieving information from the graph and organizing it in a coherent way.</a:t>
            </a:r>
            <a:endParaRPr lang="en-IN" sz="1800" kern="0" dirty="0">
              <a:latin typeface="Times New Roman" panose="02020603050405020304" pitchFamily="18" charset="0"/>
              <a:cs typeface="Times New Roman" panose="02020603050405020304" pitchFamily="18" charset="0"/>
            </a:endParaRPr>
          </a:p>
          <a:p>
            <a:pPr lvl="1" indent="-342900" algn="just">
              <a:lnSpc>
                <a:spcPct val="115000"/>
              </a:lnSpc>
              <a:spcAft>
                <a:spcPts val="1000"/>
              </a:spcAft>
              <a:buSzPts val="1000"/>
              <a:buFont typeface="Symbol" panose="05050102010706020507" pitchFamily="18" charset="2"/>
              <a:buChar char=""/>
              <a:tabLst>
                <a:tab pos="457200" algn="l"/>
              </a:tabLst>
            </a:pPr>
            <a:r>
              <a:rPr lang="en-US" sz="1800" kern="0" dirty="0">
                <a:latin typeface="Times New Roman" panose="02020603050405020304" pitchFamily="18" charset="0"/>
                <a:cs typeface="Times New Roman" panose="02020603050405020304" pitchFamily="18" charset="0"/>
              </a:rPr>
              <a:t>Text summarization: KGs can be used to summarize text by extracting the most important information from the graph.</a:t>
            </a:r>
            <a:endParaRPr lang="en-IN" sz="1800" kern="0" dirty="0">
              <a:latin typeface="Times New Roman" panose="02020603050405020304" pitchFamily="18" charset="0"/>
              <a:cs typeface="Times New Roman" panose="02020603050405020304" pitchFamily="18" charset="0"/>
            </a:endParaRPr>
          </a:p>
          <a:p>
            <a:pPr marL="0" indent="0" algn="just">
              <a:lnSpc>
                <a:spcPct val="150000"/>
              </a:lnSpc>
              <a:buNone/>
            </a:pPr>
            <a:endParaRPr lang="en-IN" sz="4000" dirty="0"/>
          </a:p>
        </p:txBody>
      </p:sp>
    </p:spTree>
    <p:extLst>
      <p:ext uri="{BB962C8B-B14F-4D97-AF65-F5344CB8AC3E}">
        <p14:creationId xmlns:p14="http://schemas.microsoft.com/office/powerpoint/2010/main" val="6707908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D5993-BB95-0428-7361-DB8B2991CC31}"/>
              </a:ext>
            </a:extLst>
          </p:cNvPr>
          <p:cNvSpPr>
            <a:spLocks noGrp="1"/>
          </p:cNvSpPr>
          <p:nvPr>
            <p:ph type="title"/>
          </p:nvPr>
        </p:nvSpPr>
        <p:spPr>
          <a:xfrm>
            <a:off x="269807" y="76200"/>
            <a:ext cx="8229600" cy="563562"/>
          </a:xfrm>
        </p:spPr>
        <p:txBody>
          <a:bodyPr/>
          <a:lstStyle/>
          <a:p>
            <a:r>
              <a:rPr lang="en-US" b="1" kern="0" dirty="0">
                <a:latin typeface="Times New Roman" panose="02020603050405020304" pitchFamily="18" charset="0"/>
                <a:cs typeface="Times New Roman" panose="02020603050405020304" pitchFamily="18" charset="0"/>
              </a:rPr>
              <a:t>Knowledge Graph </a:t>
            </a:r>
            <a:endParaRPr lang="en-IN" b="1" kern="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280090C-277A-FCD2-D37F-16004B8300F6}"/>
              </a:ext>
            </a:extLst>
          </p:cNvPr>
          <p:cNvSpPr>
            <a:spLocks noGrp="1"/>
          </p:cNvSpPr>
          <p:nvPr>
            <p:ph idx="1"/>
          </p:nvPr>
        </p:nvSpPr>
        <p:spPr>
          <a:xfrm>
            <a:off x="137739" y="667257"/>
            <a:ext cx="8868521" cy="3394472"/>
          </a:xfrm>
        </p:spPr>
        <p:txBody>
          <a:bodyPr/>
          <a:lstStyle/>
          <a:p>
            <a:pPr marL="342900" lvl="0" indent="-342900" algn="just">
              <a:spcAft>
                <a:spcPts val="1000"/>
              </a:spcAft>
              <a:buSzPts val="1000"/>
              <a:buFont typeface="Symbol" panose="05050102010706020507" pitchFamily="18" charset="2"/>
              <a:buChar char=""/>
              <a:tabLst>
                <a:tab pos="457200" algn="l"/>
              </a:tabLst>
            </a:pPr>
            <a:r>
              <a:rPr lang="en-US" sz="1600" kern="0" dirty="0">
                <a:effectLst/>
                <a:latin typeface="Times New Roman" panose="02020603050405020304" pitchFamily="18" charset="0"/>
                <a:ea typeface="Times New Roman" panose="02020603050405020304" pitchFamily="18" charset="0"/>
                <a:cs typeface="Times New Roman" panose="02020603050405020304" pitchFamily="18" charset="0"/>
              </a:rPr>
              <a:t>In question answering, a KG can be used to find the answer to a question by finding the relevant information in the graph. For example, if you ask the question "What is the capital of France?", a KG can be used to find the node for France and then find the edge that connects France to its capital, Paris.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1000"/>
              </a:spcAft>
              <a:buSzPts val="1000"/>
              <a:buFont typeface="Symbol" panose="05050102010706020507" pitchFamily="18" charset="2"/>
              <a:buChar char=""/>
              <a:tabLst>
                <a:tab pos="457200" algn="l"/>
              </a:tabLst>
            </a:pPr>
            <a:r>
              <a:rPr lang="en-US" sz="1600" kern="0" dirty="0">
                <a:effectLst/>
                <a:latin typeface="Times New Roman" panose="02020603050405020304" pitchFamily="18" charset="0"/>
                <a:ea typeface="Times New Roman" panose="02020603050405020304" pitchFamily="18" charset="0"/>
                <a:cs typeface="Times New Roman" panose="02020603050405020304" pitchFamily="18" charset="0"/>
              </a:rPr>
              <a:t>In semantic parsing, a KG can be used to parse natural language queries into a form that can be understood by a machine. For example, if you ask the question "What is the color of the sky?", a KG can be used to parse the query into a logical form that represents the meaning of the query.</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1000"/>
              </a:spcAft>
              <a:buSzPts val="1000"/>
              <a:buFont typeface="Symbol" panose="05050102010706020507" pitchFamily="18" charset="2"/>
              <a:buChar char=""/>
              <a:tabLst>
                <a:tab pos="457200" algn="l"/>
              </a:tabLst>
            </a:pPr>
            <a:r>
              <a:rPr lang="en-US" sz="1600" kern="0" dirty="0">
                <a:effectLst/>
                <a:latin typeface="Times New Roman" panose="02020603050405020304" pitchFamily="18" charset="0"/>
                <a:ea typeface="Times New Roman" panose="02020603050405020304" pitchFamily="18" charset="0"/>
                <a:cs typeface="Times New Roman" panose="02020603050405020304" pitchFamily="18" charset="0"/>
              </a:rPr>
              <a:t>In machine translation, a KG can be used to improve the accuracy of machine translation by providing additional context about the words and phrases being translated. For example, if you are translating the sentence "The cat sat on the mat" from English to French, a KG can be used to provide the information that cats are typically furry and have four legs. This information can be used to choose the correct translation of the word "cat" in French.</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1000"/>
              </a:spcAft>
              <a:buSzPts val="1000"/>
              <a:buFont typeface="Symbol" panose="05050102010706020507" pitchFamily="18" charset="2"/>
              <a:buChar char=""/>
              <a:tabLst>
                <a:tab pos="457200" algn="l"/>
              </a:tabLst>
            </a:pPr>
            <a:r>
              <a:rPr lang="en-US" sz="1600" kern="0" dirty="0">
                <a:effectLst/>
                <a:latin typeface="Times New Roman" panose="02020603050405020304" pitchFamily="18" charset="0"/>
                <a:ea typeface="Times New Roman" panose="02020603050405020304" pitchFamily="18" charset="0"/>
                <a:cs typeface="Times New Roman" panose="02020603050405020304" pitchFamily="18" charset="0"/>
              </a:rPr>
              <a:t>In natural language generation, a KG can be used to generate natural language text by retrieving information from the graph and organizing it in a coherent way. For example, if you want to generate a summary of the article "The history of France", a KG can be used to retrieve information about the key events in French history and then organize this information into a coherent narrative.</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1000"/>
              </a:spcAft>
              <a:buSzPts val="1000"/>
              <a:buFont typeface="Symbol" panose="05050102010706020507" pitchFamily="18" charset="2"/>
              <a:buChar char=""/>
              <a:tabLst>
                <a:tab pos="457200" algn="l"/>
              </a:tabLst>
            </a:pPr>
            <a:r>
              <a:rPr lang="en-US" sz="1600" kern="0" dirty="0">
                <a:effectLst/>
                <a:latin typeface="Times New Roman" panose="02020603050405020304" pitchFamily="18" charset="0"/>
                <a:ea typeface="Times New Roman" panose="02020603050405020304" pitchFamily="18" charset="0"/>
                <a:cs typeface="Times New Roman" panose="02020603050405020304" pitchFamily="18" charset="0"/>
              </a:rPr>
              <a:t>In text summarization, a KG can be used to summarize text by extracting the most important information from the graph. For example, if you want to summarize the article "The history of France", a KG can be used to extract the key facts about French history and then organize these facts into a concise summary.</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buNone/>
            </a:pPr>
            <a:endParaRPr lang="en-IN" dirty="0"/>
          </a:p>
        </p:txBody>
      </p:sp>
    </p:spTree>
    <p:extLst>
      <p:ext uri="{BB962C8B-B14F-4D97-AF65-F5344CB8AC3E}">
        <p14:creationId xmlns:p14="http://schemas.microsoft.com/office/powerpoint/2010/main" val="23042397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986CF-7E0F-B097-39FA-CC418D692474}"/>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What is Knowledge Graph? </a:t>
            </a:r>
            <a:br>
              <a:rPr lang="en-IN" b="1" dirty="0"/>
            </a:br>
            <a:endParaRPr lang="en-IN" dirty="0"/>
          </a:p>
        </p:txBody>
      </p:sp>
      <p:sp>
        <p:nvSpPr>
          <p:cNvPr id="3" name="Content Placeholder 2">
            <a:extLst>
              <a:ext uri="{FF2B5EF4-FFF2-40B4-BE49-F238E27FC236}">
                <a16:creationId xmlns:a16="http://schemas.microsoft.com/office/drawing/2014/main" id="{7E7FD6A0-A0B1-40B6-B4FF-EF76F616DB35}"/>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A knowledge graph is a way of storing data that resulted from an information extraction task. </a:t>
            </a:r>
          </a:p>
          <a:p>
            <a:r>
              <a:rPr lang="en-US" dirty="0">
                <a:latin typeface="Times New Roman" panose="02020603050405020304" pitchFamily="18" charset="0"/>
                <a:cs typeface="Times New Roman" panose="02020603050405020304" pitchFamily="18" charset="0"/>
              </a:rPr>
              <a:t>Many basic implementations of knowledge graphs make use of a concept we call triple,</a:t>
            </a:r>
          </a:p>
          <a:p>
            <a:r>
              <a:rPr lang="en-US" dirty="0">
                <a:latin typeface="Times New Roman" panose="02020603050405020304" pitchFamily="18" charset="0"/>
                <a:cs typeface="Times New Roman" panose="02020603050405020304" pitchFamily="18" charset="0"/>
              </a:rPr>
              <a:t>That is a set of three items(a subject, a predicate and an object) that can use to store information about something.</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92186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03B3B-0258-E686-C06B-1B06BA9805C1}"/>
              </a:ext>
            </a:extLst>
          </p:cNvPr>
          <p:cNvSpPr>
            <a:spLocks noGrp="1"/>
          </p:cNvSpPr>
          <p:nvPr>
            <p:ph type="title"/>
          </p:nvPr>
        </p:nvSpPr>
        <p:spPr/>
        <p:txBody>
          <a:bodyPr/>
          <a:lstStyle/>
          <a:p>
            <a:r>
              <a:rPr lang="en-US" kern="0" dirty="0">
                <a:latin typeface="Times New Roman" panose="02020603050405020304" pitchFamily="18" charset="0"/>
                <a:ea typeface="Times New Roman" panose="02020603050405020304" pitchFamily="18" charset="0"/>
                <a:cs typeface="Times New Roman" panose="02020603050405020304" pitchFamily="18" charset="0"/>
              </a:rPr>
              <a:t>K</a:t>
            </a:r>
            <a:r>
              <a:rPr lang="en-US" sz="3300" kern="0" dirty="0">
                <a:latin typeface="Times New Roman" panose="02020603050405020304" pitchFamily="18" charset="0"/>
                <a:ea typeface="Times New Roman" panose="02020603050405020304" pitchFamily="18" charset="0"/>
                <a:cs typeface="Times New Roman" panose="02020603050405020304" pitchFamily="18" charset="0"/>
              </a:rPr>
              <a:t>nowledge graph (KG)</a:t>
            </a:r>
            <a:endParaRPr lang="en-IN" dirty="0"/>
          </a:p>
        </p:txBody>
      </p:sp>
      <p:sp>
        <p:nvSpPr>
          <p:cNvPr id="3" name="Content Placeholder 2">
            <a:extLst>
              <a:ext uri="{FF2B5EF4-FFF2-40B4-BE49-F238E27FC236}">
                <a16:creationId xmlns:a16="http://schemas.microsoft.com/office/drawing/2014/main" id="{960630B4-9DCF-9BDB-D3F6-D7A76C30FA0B}"/>
              </a:ext>
            </a:extLst>
          </p:cNvPr>
          <p:cNvSpPr>
            <a:spLocks noGrp="1"/>
          </p:cNvSpPr>
          <p:nvPr>
            <p:ph idx="1"/>
          </p:nvPr>
        </p:nvSpPr>
        <p:spPr>
          <a:xfrm>
            <a:off x="321906" y="2226469"/>
            <a:ext cx="8542176" cy="3263504"/>
          </a:xfrm>
        </p:spPr>
        <p:txBody>
          <a:bodyPr/>
          <a:lstStyle/>
          <a:p>
            <a:r>
              <a:rPr lang="en-US" sz="2400" kern="0" dirty="0">
                <a:latin typeface="Times New Roman" panose="02020603050405020304" pitchFamily="18" charset="0"/>
                <a:ea typeface="Times New Roman" panose="02020603050405020304" pitchFamily="18" charset="0"/>
                <a:cs typeface="Times New Roman" panose="02020603050405020304" pitchFamily="18" charset="0"/>
              </a:rPr>
              <a:t>A knowledge graph (KG) is a structured representation of knowledge that is typically modeled as a graph.</a:t>
            </a:r>
          </a:p>
          <a:p>
            <a:r>
              <a:rPr lang="en-US" sz="2400" kern="0" dirty="0">
                <a:latin typeface="Times New Roman" panose="02020603050405020304" pitchFamily="18" charset="0"/>
                <a:ea typeface="Times New Roman" panose="02020603050405020304" pitchFamily="18" charset="0"/>
                <a:cs typeface="Times New Roman" panose="02020603050405020304" pitchFamily="18" charset="0"/>
              </a:rPr>
              <a:t> The nodes in the graph represent entities, and the edges represent relationships between entities. </a:t>
            </a:r>
          </a:p>
          <a:p>
            <a:r>
              <a:rPr lang="en-US" sz="2400" kern="0" dirty="0">
                <a:latin typeface="Times New Roman" panose="02020603050405020304" pitchFamily="18" charset="0"/>
                <a:ea typeface="Times New Roman" panose="02020603050405020304" pitchFamily="18" charset="0"/>
                <a:cs typeface="Times New Roman" panose="02020603050405020304" pitchFamily="18" charset="0"/>
              </a:rPr>
              <a:t>A KG can be used to represent a wide variety of knowledge, including facts about the real world, concepts, and relationships between concepts.</a:t>
            </a:r>
            <a:endParaRPr lang="en-IN" sz="2400" kern="100" dirty="0">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2769799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986CF-7E0F-B097-39FA-CC418D692474}"/>
              </a:ext>
            </a:extLst>
          </p:cNvPr>
          <p:cNvSpPr>
            <a:spLocks noGrp="1"/>
          </p:cNvSpPr>
          <p:nvPr>
            <p:ph type="title"/>
          </p:nvPr>
        </p:nvSpPr>
        <p:spPr>
          <a:xfrm>
            <a:off x="457200" y="76200"/>
            <a:ext cx="8229600" cy="639762"/>
          </a:xfrm>
        </p:spPr>
        <p:txBody>
          <a:bodyPr/>
          <a:lstStyle/>
          <a:p>
            <a:pPr algn="ctr"/>
            <a:r>
              <a:rPr lang="en-IN" b="1" dirty="0">
                <a:latin typeface="Times New Roman" panose="02020603050405020304" pitchFamily="18" charset="0"/>
                <a:cs typeface="Times New Roman" panose="02020603050405020304" pitchFamily="18" charset="0"/>
              </a:rPr>
              <a:t>Knowledge Representation</a:t>
            </a:r>
          </a:p>
        </p:txBody>
      </p:sp>
      <p:sp>
        <p:nvSpPr>
          <p:cNvPr id="3" name="Content Placeholder 2">
            <a:extLst>
              <a:ext uri="{FF2B5EF4-FFF2-40B4-BE49-F238E27FC236}">
                <a16:creationId xmlns:a16="http://schemas.microsoft.com/office/drawing/2014/main" id="{7E7FD6A0-A0B1-40B6-B4FF-EF76F616DB35}"/>
              </a:ext>
            </a:extLst>
          </p:cNvPr>
          <p:cNvSpPr>
            <a:spLocks noGrp="1"/>
          </p:cNvSpPr>
          <p:nvPr>
            <p:ph idx="1"/>
          </p:nvPr>
        </p:nvSpPr>
        <p:spPr>
          <a:xfrm>
            <a:off x="-118981" y="1012212"/>
            <a:ext cx="5300581" cy="3263504"/>
          </a:xfrm>
        </p:spPr>
        <p:txBody>
          <a:bodyPr/>
          <a:lstStyle/>
          <a:p>
            <a:pPr algn="just"/>
            <a:r>
              <a:rPr lang="en-US" sz="2400" b="1" dirty="0">
                <a:latin typeface="Times New Roman" panose="02020603050405020304" pitchFamily="18" charset="0"/>
                <a:cs typeface="Times New Roman" panose="02020603050405020304" pitchFamily="18" charset="0"/>
              </a:rPr>
              <a:t>can define a graph as a set of nodes and edges.</a:t>
            </a:r>
          </a:p>
          <a:p>
            <a:pPr algn="just"/>
            <a:r>
              <a:rPr lang="en-US" sz="2400" dirty="0">
                <a:latin typeface="Times New Roman" panose="02020603050405020304" pitchFamily="18" charset="0"/>
                <a:cs typeface="Times New Roman" panose="02020603050405020304" pitchFamily="18" charset="0"/>
              </a:rPr>
              <a:t>Node A and Node B here are two different entities. </a:t>
            </a:r>
          </a:p>
          <a:p>
            <a:pPr algn="just"/>
            <a:r>
              <a:rPr lang="en-US" sz="2400" dirty="0">
                <a:latin typeface="Times New Roman" panose="02020603050405020304" pitchFamily="18" charset="0"/>
                <a:cs typeface="Times New Roman" panose="02020603050405020304" pitchFamily="18" charset="0"/>
              </a:rPr>
              <a:t>These nodes are connected by an edge that represents the relationship between the two nodes. </a:t>
            </a:r>
          </a:p>
          <a:p>
            <a:pPr algn="just"/>
            <a:r>
              <a:rPr lang="en-US" sz="2400" dirty="0">
                <a:latin typeface="Times New Roman" panose="02020603050405020304" pitchFamily="18" charset="0"/>
                <a:cs typeface="Times New Roman" panose="02020603050405020304" pitchFamily="18" charset="0"/>
              </a:rPr>
              <a:t>Now, this is the smallest knowledge graph </a:t>
            </a:r>
            <a:endParaRPr lang="en-IN"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2CC8346-ACC4-49E6-7BAA-4A996D8A2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8780" y="1828800"/>
            <a:ext cx="3634583" cy="1273727"/>
          </a:xfrm>
          <a:prstGeom prst="rect">
            <a:avLst/>
          </a:prstGeom>
        </p:spPr>
      </p:pic>
    </p:spTree>
    <p:extLst>
      <p:ext uri="{BB962C8B-B14F-4D97-AF65-F5344CB8AC3E}">
        <p14:creationId xmlns:p14="http://schemas.microsoft.com/office/powerpoint/2010/main" val="32428675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986CF-7E0F-B097-39FA-CC418D692474}"/>
              </a:ext>
            </a:extLst>
          </p:cNvPr>
          <p:cNvSpPr>
            <a:spLocks noGrp="1"/>
          </p:cNvSpPr>
          <p:nvPr>
            <p:ph type="title"/>
          </p:nvPr>
        </p:nvSpPr>
        <p:spPr>
          <a:xfrm>
            <a:off x="628650" y="738844"/>
            <a:ext cx="7886700" cy="337311"/>
          </a:xfrm>
        </p:spPr>
        <p:txBody>
          <a:bodyPr>
            <a:noAutofit/>
          </a:bodyPr>
          <a:lstStyle/>
          <a:p>
            <a:pPr algn="ctr"/>
            <a:r>
              <a:rPr lang="en-IN" sz="3600" b="1" dirty="0">
                <a:latin typeface="Times New Roman" panose="02020603050405020304" pitchFamily="18" charset="0"/>
                <a:cs typeface="Times New Roman" panose="02020603050405020304" pitchFamily="18" charset="0"/>
              </a:rPr>
              <a:t>Techniques of knowledge representation</a:t>
            </a:r>
            <a:br>
              <a:rPr lang="en-IN" sz="3600" b="1" dirty="0"/>
            </a:br>
            <a:endParaRPr lang="en-IN" sz="3600" dirty="0"/>
          </a:p>
        </p:txBody>
      </p:sp>
      <p:sp>
        <p:nvSpPr>
          <p:cNvPr id="3" name="Content Placeholder 2">
            <a:extLst>
              <a:ext uri="{FF2B5EF4-FFF2-40B4-BE49-F238E27FC236}">
                <a16:creationId xmlns:a16="http://schemas.microsoft.com/office/drawing/2014/main" id="{7E7FD6A0-A0B1-40B6-B4FF-EF76F616DB35}"/>
              </a:ext>
            </a:extLst>
          </p:cNvPr>
          <p:cNvSpPr>
            <a:spLocks noGrp="1"/>
          </p:cNvSpPr>
          <p:nvPr>
            <p:ph idx="1"/>
          </p:nvPr>
        </p:nvSpPr>
        <p:spPr>
          <a:xfrm>
            <a:off x="32208" y="1554530"/>
            <a:ext cx="5192486" cy="3457065"/>
          </a:xfrm>
        </p:spPr>
        <p:txBody>
          <a:bodyPr/>
          <a:lstStyle/>
          <a:p>
            <a:pPr algn="just"/>
            <a:r>
              <a:rPr lang="en-US" dirty="0">
                <a:latin typeface="Times New Roman" panose="02020603050405020304" pitchFamily="18" charset="0"/>
                <a:cs typeface="Times New Roman" panose="02020603050405020304" pitchFamily="18" charset="0"/>
              </a:rPr>
              <a:t>There are mainly four ways of knowledge representation which are given as follows:</a:t>
            </a:r>
          </a:p>
          <a:p>
            <a:pPr algn="just">
              <a:buFont typeface="+mj-lt"/>
              <a:buAutoNum type="arabicPeriod"/>
            </a:pPr>
            <a:r>
              <a:rPr lang="en-US" dirty="0">
                <a:latin typeface="Times New Roman" panose="02020603050405020304" pitchFamily="18" charset="0"/>
                <a:cs typeface="Times New Roman" panose="02020603050405020304" pitchFamily="18" charset="0"/>
              </a:rPr>
              <a:t>Logical Representation</a:t>
            </a:r>
          </a:p>
          <a:p>
            <a:pPr algn="just">
              <a:buFont typeface="+mj-lt"/>
              <a:buAutoNum type="arabicPeriod"/>
            </a:pPr>
            <a:r>
              <a:rPr lang="en-US" dirty="0">
                <a:latin typeface="Times New Roman" panose="02020603050405020304" pitchFamily="18" charset="0"/>
                <a:cs typeface="Times New Roman" panose="02020603050405020304" pitchFamily="18" charset="0"/>
              </a:rPr>
              <a:t>Semantic Network Representation</a:t>
            </a:r>
          </a:p>
          <a:p>
            <a:pPr algn="just">
              <a:buFont typeface="+mj-lt"/>
              <a:buAutoNum type="arabicPeriod"/>
            </a:pPr>
            <a:r>
              <a:rPr lang="en-US" dirty="0">
                <a:latin typeface="Times New Roman" panose="02020603050405020304" pitchFamily="18" charset="0"/>
                <a:cs typeface="Times New Roman" panose="02020603050405020304" pitchFamily="18" charset="0"/>
              </a:rPr>
              <a:t>Frame Representation</a:t>
            </a:r>
          </a:p>
          <a:p>
            <a:pPr algn="just">
              <a:buFont typeface="+mj-lt"/>
              <a:buAutoNum type="arabicPeriod"/>
            </a:pPr>
            <a:r>
              <a:rPr lang="en-US" dirty="0">
                <a:latin typeface="Times New Roman" panose="02020603050405020304" pitchFamily="18" charset="0"/>
                <a:cs typeface="Times New Roman" panose="02020603050405020304" pitchFamily="18" charset="0"/>
              </a:rPr>
              <a:t>Production Rules</a:t>
            </a:r>
          </a:p>
          <a:p>
            <a:pPr algn="just"/>
            <a:endParaRPr lang="en-IN" dirty="0"/>
          </a:p>
        </p:txBody>
      </p:sp>
      <p:pic>
        <p:nvPicPr>
          <p:cNvPr id="5" name="Picture 4">
            <a:extLst>
              <a:ext uri="{FF2B5EF4-FFF2-40B4-BE49-F238E27FC236}">
                <a16:creationId xmlns:a16="http://schemas.microsoft.com/office/drawing/2014/main" id="{F563C9F7-8FB9-87F7-1CDA-E16B00B457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1115" y="2032907"/>
            <a:ext cx="3779044" cy="2500313"/>
          </a:xfrm>
          <a:prstGeom prst="rect">
            <a:avLst/>
          </a:prstGeom>
        </p:spPr>
      </p:pic>
    </p:spTree>
    <p:extLst>
      <p:ext uri="{BB962C8B-B14F-4D97-AF65-F5344CB8AC3E}">
        <p14:creationId xmlns:p14="http://schemas.microsoft.com/office/powerpoint/2010/main" val="14415808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986CF-7E0F-B097-39FA-CC418D692474}"/>
              </a:ext>
            </a:extLst>
          </p:cNvPr>
          <p:cNvSpPr>
            <a:spLocks noGrp="1"/>
          </p:cNvSpPr>
          <p:nvPr>
            <p:ph type="title"/>
          </p:nvPr>
        </p:nvSpPr>
        <p:spPr>
          <a:xfrm>
            <a:off x="375848" y="-7070"/>
            <a:ext cx="8229600" cy="868362"/>
          </a:xfrm>
        </p:spPr>
        <p:txBody>
          <a:bodyPr/>
          <a:lstStyle/>
          <a:p>
            <a:r>
              <a:rPr lang="en-IN" sz="3600" b="1" dirty="0">
                <a:latin typeface="Times New Roman" panose="02020603050405020304" pitchFamily="18" charset="0"/>
                <a:cs typeface="Times New Roman" panose="02020603050405020304" pitchFamily="18" charset="0"/>
              </a:rPr>
              <a:t>1. Logical Representation</a:t>
            </a:r>
            <a:endParaRPr lang="en-IN" sz="3600" dirty="0"/>
          </a:p>
        </p:txBody>
      </p:sp>
      <p:sp>
        <p:nvSpPr>
          <p:cNvPr id="3" name="Content Placeholder 2">
            <a:extLst>
              <a:ext uri="{FF2B5EF4-FFF2-40B4-BE49-F238E27FC236}">
                <a16:creationId xmlns:a16="http://schemas.microsoft.com/office/drawing/2014/main" id="{7E7FD6A0-A0B1-40B6-B4FF-EF76F616DB35}"/>
              </a:ext>
            </a:extLst>
          </p:cNvPr>
          <p:cNvSpPr>
            <a:spLocks noGrp="1"/>
          </p:cNvSpPr>
          <p:nvPr>
            <p:ph idx="1"/>
          </p:nvPr>
        </p:nvSpPr>
        <p:spPr>
          <a:xfrm>
            <a:off x="76201" y="762000"/>
            <a:ext cx="8915400" cy="3263504"/>
          </a:xfrm>
        </p:spPr>
        <p:txBody>
          <a:bodyPr/>
          <a:lstStyle/>
          <a:p>
            <a:pPr algn="just">
              <a:lnSpc>
                <a:spcPct val="150000"/>
              </a:lnSpc>
            </a:pPr>
            <a:r>
              <a:rPr lang="en-US" sz="2400" dirty="0">
                <a:latin typeface="Times New Roman" panose="02020603050405020304" pitchFamily="18" charset="0"/>
                <a:cs typeface="Times New Roman" panose="02020603050405020304" pitchFamily="18" charset="0"/>
              </a:rPr>
              <a:t>Logical representation is a language with some concrete rules which deals with propositions and has no ambiguity in representation.</a:t>
            </a:r>
          </a:p>
          <a:p>
            <a:pPr algn="just">
              <a:lnSpc>
                <a:spcPct val="150000"/>
              </a:lnSpc>
            </a:pPr>
            <a:r>
              <a:rPr lang="en-US" sz="2400" dirty="0">
                <a:latin typeface="Times New Roman" panose="02020603050405020304" pitchFamily="18" charset="0"/>
                <a:cs typeface="Times New Roman" panose="02020603050405020304" pitchFamily="18" charset="0"/>
              </a:rPr>
              <a:t>Logical representation means drawing a conclusion based on various conditions. </a:t>
            </a:r>
          </a:p>
          <a:p>
            <a:pPr algn="just">
              <a:lnSpc>
                <a:spcPct val="150000"/>
              </a:lnSpc>
            </a:pPr>
            <a:r>
              <a:rPr lang="en-US" sz="2400" dirty="0">
                <a:latin typeface="Times New Roman" panose="02020603050405020304" pitchFamily="18" charset="0"/>
                <a:cs typeface="Times New Roman" panose="02020603050405020304" pitchFamily="18" charset="0"/>
              </a:rPr>
              <a:t>This representation lays down some important communication rules.</a:t>
            </a:r>
          </a:p>
          <a:p>
            <a:pPr algn="just">
              <a:lnSpc>
                <a:spcPct val="150000"/>
              </a:lnSpc>
            </a:pPr>
            <a:r>
              <a:rPr lang="en-US" sz="2400" dirty="0">
                <a:latin typeface="Times New Roman" panose="02020603050405020304" pitchFamily="18" charset="0"/>
                <a:cs typeface="Times New Roman" panose="02020603050405020304" pitchFamily="18" charset="0"/>
              </a:rPr>
              <a:t> It consists of precisely defined syntax and semantics which supports the sound inference. </a:t>
            </a:r>
          </a:p>
          <a:p>
            <a:pPr algn="just">
              <a:lnSpc>
                <a:spcPct val="150000"/>
              </a:lnSpc>
            </a:pPr>
            <a:r>
              <a:rPr lang="en-US" sz="2400" dirty="0">
                <a:latin typeface="Times New Roman" panose="02020603050405020304" pitchFamily="18" charset="0"/>
                <a:cs typeface="Times New Roman" panose="02020603050405020304" pitchFamily="18" charset="0"/>
              </a:rPr>
              <a:t>Each sentence can be translated into logics using syntax and semantics.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74511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986CF-7E0F-B097-39FA-CC418D692474}"/>
              </a:ext>
            </a:extLst>
          </p:cNvPr>
          <p:cNvSpPr>
            <a:spLocks noGrp="1"/>
          </p:cNvSpPr>
          <p:nvPr>
            <p:ph type="title"/>
          </p:nvPr>
        </p:nvSpPr>
        <p:spPr>
          <a:xfrm>
            <a:off x="457200" y="114071"/>
            <a:ext cx="8229600" cy="639762"/>
          </a:xfrm>
        </p:spPr>
        <p:txBody>
          <a:bodyPr/>
          <a:lstStyle/>
          <a:p>
            <a:r>
              <a:rPr lang="en-IN" dirty="0"/>
              <a:t> </a:t>
            </a:r>
            <a:r>
              <a:rPr lang="en-IN" sz="3200" b="1" dirty="0">
                <a:latin typeface="Times New Roman" panose="02020603050405020304" pitchFamily="18" charset="0"/>
                <a:cs typeface="Times New Roman" panose="02020603050405020304" pitchFamily="18" charset="0"/>
              </a:rPr>
              <a:t>Pros and Cons of Logical Representation</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E7FD6A0-A0B1-40B6-B4FF-EF76F616DB35}"/>
              </a:ext>
            </a:extLst>
          </p:cNvPr>
          <p:cNvSpPr>
            <a:spLocks noGrp="1"/>
          </p:cNvSpPr>
          <p:nvPr>
            <p:ph idx="1"/>
          </p:nvPr>
        </p:nvSpPr>
        <p:spPr>
          <a:xfrm>
            <a:off x="457200" y="914400"/>
            <a:ext cx="8229600" cy="4525963"/>
          </a:xfrm>
        </p:spPr>
        <p:txBody>
          <a:bodyPr/>
          <a:lstStyle/>
          <a:p>
            <a:pPr algn="just">
              <a:lnSpc>
                <a:spcPct val="150000"/>
              </a:lnSpc>
            </a:pPr>
            <a:r>
              <a:rPr lang="en-US" sz="2400" b="1" dirty="0">
                <a:latin typeface="Times New Roman" panose="02020603050405020304" pitchFamily="18" charset="0"/>
                <a:cs typeface="Times New Roman" panose="02020603050405020304" pitchFamily="18" charset="0"/>
              </a:rPr>
              <a:t>Advantages of logical representation: </a:t>
            </a:r>
          </a:p>
          <a:p>
            <a:pPr algn="just">
              <a:lnSpc>
                <a:spcPct val="150000"/>
              </a:lnSpc>
            </a:pPr>
            <a:r>
              <a:rPr lang="en-US" sz="2400" dirty="0">
                <a:latin typeface="Times New Roman" panose="02020603050405020304" pitchFamily="18" charset="0"/>
                <a:cs typeface="Times New Roman" panose="02020603050405020304" pitchFamily="18" charset="0"/>
              </a:rPr>
              <a:t>Logical representation enables us to do logical reasoning.</a:t>
            </a:r>
          </a:p>
          <a:p>
            <a:pPr algn="just">
              <a:lnSpc>
                <a:spcPct val="150000"/>
              </a:lnSpc>
            </a:pPr>
            <a:r>
              <a:rPr lang="en-US" sz="2400" dirty="0">
                <a:latin typeface="Times New Roman" panose="02020603050405020304" pitchFamily="18" charset="0"/>
                <a:cs typeface="Times New Roman" panose="02020603050405020304" pitchFamily="18" charset="0"/>
              </a:rPr>
              <a:t>Logical representation is the basis for the programming languages.</a:t>
            </a:r>
          </a:p>
          <a:p>
            <a:pPr algn="just">
              <a:lnSpc>
                <a:spcPct val="150000"/>
              </a:lnSpc>
            </a:pPr>
            <a:r>
              <a:rPr lang="en-US" sz="2400" b="1" dirty="0">
                <a:latin typeface="Times New Roman" panose="02020603050405020304" pitchFamily="18" charset="0"/>
                <a:cs typeface="Times New Roman" panose="02020603050405020304" pitchFamily="18" charset="0"/>
              </a:rPr>
              <a:t>Disadvantages of logical Representation: </a:t>
            </a:r>
          </a:p>
          <a:p>
            <a:pPr algn="just">
              <a:lnSpc>
                <a:spcPct val="150000"/>
              </a:lnSpc>
            </a:pPr>
            <a:r>
              <a:rPr lang="en-US" sz="2400" dirty="0">
                <a:latin typeface="Times New Roman" panose="02020603050405020304" pitchFamily="18" charset="0"/>
                <a:cs typeface="Times New Roman" panose="02020603050405020304" pitchFamily="18" charset="0"/>
              </a:rPr>
              <a:t>Logical representations have some restrictions and are challenging to work with.</a:t>
            </a:r>
          </a:p>
          <a:p>
            <a:pPr algn="just">
              <a:lnSpc>
                <a:spcPct val="150000"/>
              </a:lnSpc>
            </a:pPr>
            <a:r>
              <a:rPr lang="en-US" sz="2400" dirty="0">
                <a:latin typeface="Times New Roman" panose="02020603050405020304" pitchFamily="18" charset="0"/>
                <a:cs typeface="Times New Roman" panose="02020603050405020304" pitchFamily="18" charset="0"/>
              </a:rPr>
              <a:t>Logical representation technique may not be very natural, and inference may not be so efficient. </a:t>
            </a:r>
          </a:p>
          <a:p>
            <a:endParaRPr lang="en-IN" dirty="0"/>
          </a:p>
        </p:txBody>
      </p:sp>
    </p:spTree>
    <p:extLst>
      <p:ext uri="{BB962C8B-B14F-4D97-AF65-F5344CB8AC3E}">
        <p14:creationId xmlns:p14="http://schemas.microsoft.com/office/powerpoint/2010/main" val="31711519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986CF-7E0F-B097-39FA-CC418D692474}"/>
              </a:ext>
            </a:extLst>
          </p:cNvPr>
          <p:cNvSpPr>
            <a:spLocks noGrp="1"/>
          </p:cNvSpPr>
          <p:nvPr>
            <p:ph type="title"/>
          </p:nvPr>
        </p:nvSpPr>
        <p:spPr>
          <a:xfrm>
            <a:off x="457200" y="274638"/>
            <a:ext cx="8229600" cy="792162"/>
          </a:xfrm>
        </p:spPr>
        <p:txBody>
          <a:bodyPr/>
          <a:lstStyle/>
          <a:p>
            <a:r>
              <a:rPr lang="en-IN" sz="3200" b="1" dirty="0">
                <a:latin typeface="Times New Roman" panose="02020603050405020304" pitchFamily="18" charset="0"/>
                <a:cs typeface="Times New Roman" panose="02020603050405020304" pitchFamily="18" charset="0"/>
              </a:rPr>
              <a:t>2. Semantic Network Representation</a:t>
            </a:r>
          </a:p>
        </p:txBody>
      </p:sp>
      <p:sp>
        <p:nvSpPr>
          <p:cNvPr id="3" name="Content Placeholder 2">
            <a:extLst>
              <a:ext uri="{FF2B5EF4-FFF2-40B4-BE49-F238E27FC236}">
                <a16:creationId xmlns:a16="http://schemas.microsoft.com/office/drawing/2014/main" id="{7E7FD6A0-A0B1-40B6-B4FF-EF76F616DB35}"/>
              </a:ext>
            </a:extLst>
          </p:cNvPr>
          <p:cNvSpPr>
            <a:spLocks noGrp="1"/>
          </p:cNvSpPr>
          <p:nvPr>
            <p:ph idx="1"/>
          </p:nvPr>
        </p:nvSpPr>
        <p:spPr>
          <a:xfrm>
            <a:off x="0" y="1510368"/>
            <a:ext cx="8980714" cy="4433232"/>
          </a:xfrm>
        </p:spPr>
        <p:txBody>
          <a:bodyPr>
            <a:normAutofit fontScale="92500"/>
          </a:bodyPr>
          <a:lstStyle/>
          <a:p>
            <a:pPr algn="just">
              <a:lnSpc>
                <a:spcPct val="170000"/>
              </a:lnSpc>
            </a:pPr>
            <a:r>
              <a:rPr lang="en-US" sz="1800" dirty="0">
                <a:latin typeface="Times New Roman" panose="02020603050405020304" pitchFamily="18" charset="0"/>
                <a:cs typeface="Times New Roman" panose="02020603050405020304" pitchFamily="18" charset="0"/>
              </a:rPr>
              <a:t>Semantic networks are alternative of predicate logic for knowledge representation.</a:t>
            </a:r>
          </a:p>
          <a:p>
            <a:pPr algn="just">
              <a:lnSpc>
                <a:spcPct val="170000"/>
              </a:lnSpc>
            </a:pPr>
            <a:r>
              <a:rPr lang="en-US" sz="1800" dirty="0">
                <a:latin typeface="Times New Roman" panose="02020603050405020304" pitchFamily="18" charset="0"/>
                <a:cs typeface="Times New Roman" panose="02020603050405020304" pitchFamily="18" charset="0"/>
              </a:rPr>
              <a:t> In Semantic networks, we can represent our knowledge in the form of graphical networks. </a:t>
            </a:r>
          </a:p>
          <a:p>
            <a:pPr algn="just">
              <a:lnSpc>
                <a:spcPct val="170000"/>
              </a:lnSpc>
            </a:pPr>
            <a:r>
              <a:rPr lang="en-US" sz="1800" dirty="0">
                <a:latin typeface="Times New Roman" panose="02020603050405020304" pitchFamily="18" charset="0"/>
                <a:cs typeface="Times New Roman" panose="02020603050405020304" pitchFamily="18" charset="0"/>
              </a:rPr>
              <a:t>This network consists of nodes representing objects and arcs which describe the relationship between those objects.</a:t>
            </a:r>
          </a:p>
          <a:p>
            <a:pPr algn="just">
              <a:lnSpc>
                <a:spcPct val="170000"/>
              </a:lnSpc>
            </a:pPr>
            <a:r>
              <a:rPr lang="en-US" sz="1800" dirty="0">
                <a:latin typeface="Times New Roman" panose="02020603050405020304" pitchFamily="18" charset="0"/>
                <a:cs typeface="Times New Roman" panose="02020603050405020304" pitchFamily="18" charset="0"/>
              </a:rPr>
              <a:t> Semantic networks can categorize the object in different forms and can also link those objects. </a:t>
            </a:r>
          </a:p>
          <a:p>
            <a:pPr algn="just">
              <a:lnSpc>
                <a:spcPct val="170000"/>
              </a:lnSpc>
            </a:pPr>
            <a:r>
              <a:rPr lang="en-US" sz="1800" dirty="0">
                <a:latin typeface="Times New Roman" panose="02020603050405020304" pitchFamily="18" charset="0"/>
                <a:cs typeface="Times New Roman" panose="02020603050405020304" pitchFamily="18" charset="0"/>
              </a:rPr>
              <a:t>Semantic networks are easy to understand and can be easily extended. </a:t>
            </a:r>
          </a:p>
          <a:p>
            <a:pPr algn="just">
              <a:lnSpc>
                <a:spcPct val="170000"/>
              </a:lnSpc>
            </a:pPr>
            <a:r>
              <a:rPr lang="en-US" sz="1800" dirty="0">
                <a:latin typeface="Times New Roman" panose="02020603050405020304" pitchFamily="18" charset="0"/>
                <a:cs typeface="Times New Roman" panose="02020603050405020304" pitchFamily="18" charset="0"/>
              </a:rPr>
              <a:t>This representation consist of mainly two types of relations:</a:t>
            </a:r>
          </a:p>
          <a:p>
            <a:pPr algn="just">
              <a:lnSpc>
                <a:spcPct val="170000"/>
              </a:lnSpc>
              <a:buFont typeface="+mj-lt"/>
              <a:buAutoNum type="arabicPeriod"/>
            </a:pPr>
            <a:r>
              <a:rPr lang="en-US" sz="1800" dirty="0">
                <a:latin typeface="Times New Roman" panose="02020603050405020304" pitchFamily="18" charset="0"/>
                <a:cs typeface="Times New Roman" panose="02020603050405020304" pitchFamily="18" charset="0"/>
              </a:rPr>
              <a:t>IS-A relation (Inheritance)</a:t>
            </a:r>
          </a:p>
          <a:p>
            <a:pPr algn="just">
              <a:lnSpc>
                <a:spcPct val="170000"/>
              </a:lnSpc>
              <a:buFont typeface="+mj-lt"/>
              <a:buAutoNum type="arabicPeriod"/>
            </a:pPr>
            <a:r>
              <a:rPr lang="en-US" sz="1800" dirty="0">
                <a:latin typeface="Times New Roman" panose="02020603050405020304" pitchFamily="18" charset="0"/>
                <a:cs typeface="Times New Roman" panose="02020603050405020304" pitchFamily="18" charset="0"/>
              </a:rPr>
              <a:t>Kind-of-relation</a:t>
            </a:r>
          </a:p>
          <a:p>
            <a:endParaRPr lang="en-IN" sz="1800" dirty="0"/>
          </a:p>
        </p:txBody>
      </p:sp>
    </p:spTree>
    <p:extLst>
      <p:ext uri="{BB962C8B-B14F-4D97-AF65-F5344CB8AC3E}">
        <p14:creationId xmlns:p14="http://schemas.microsoft.com/office/powerpoint/2010/main" val="2180623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986CF-7E0F-B097-39FA-CC418D692474}"/>
              </a:ext>
            </a:extLst>
          </p:cNvPr>
          <p:cNvSpPr>
            <a:spLocks noGrp="1"/>
          </p:cNvSpPr>
          <p:nvPr>
            <p:ph type="title"/>
          </p:nvPr>
        </p:nvSpPr>
        <p:spPr>
          <a:xfrm>
            <a:off x="457200" y="-228600"/>
            <a:ext cx="8229600" cy="1143000"/>
          </a:xfrm>
        </p:spPr>
        <p:txBody>
          <a:bodyPr/>
          <a:lstStyle/>
          <a:p>
            <a:r>
              <a:rPr lang="en-IN" b="1" dirty="0"/>
              <a:t>Example</a:t>
            </a:r>
          </a:p>
        </p:txBody>
      </p:sp>
      <p:sp>
        <p:nvSpPr>
          <p:cNvPr id="3" name="Content Placeholder 2">
            <a:extLst>
              <a:ext uri="{FF2B5EF4-FFF2-40B4-BE49-F238E27FC236}">
                <a16:creationId xmlns:a16="http://schemas.microsoft.com/office/drawing/2014/main" id="{7E7FD6A0-A0B1-40B6-B4FF-EF76F616DB35}"/>
              </a:ext>
            </a:extLst>
          </p:cNvPr>
          <p:cNvSpPr>
            <a:spLocks noGrp="1"/>
          </p:cNvSpPr>
          <p:nvPr>
            <p:ph idx="1"/>
          </p:nvPr>
        </p:nvSpPr>
        <p:spPr>
          <a:xfrm>
            <a:off x="182616" y="990600"/>
            <a:ext cx="3714081" cy="3263504"/>
          </a:xfrm>
        </p:spPr>
        <p:txBody>
          <a:bodyPr/>
          <a:lstStyle/>
          <a:p>
            <a:pPr algn="just"/>
            <a:r>
              <a:rPr lang="en-US" sz="2000" dirty="0">
                <a:latin typeface="Times New Roman" panose="02020603050405020304" pitchFamily="18" charset="0"/>
                <a:cs typeface="Times New Roman" panose="02020603050405020304" pitchFamily="18" charset="0"/>
              </a:rPr>
              <a:t>Statements:</a:t>
            </a:r>
          </a:p>
          <a:p>
            <a:pPr algn="just">
              <a:buFont typeface="+mj-lt"/>
              <a:buAutoNum type="arabicPeriod"/>
            </a:pPr>
            <a:r>
              <a:rPr lang="en-US" sz="2000" dirty="0">
                <a:latin typeface="Times New Roman" panose="02020603050405020304" pitchFamily="18" charset="0"/>
                <a:cs typeface="Times New Roman" panose="02020603050405020304" pitchFamily="18" charset="0"/>
              </a:rPr>
              <a:t>Jerry is a cat.</a:t>
            </a:r>
          </a:p>
          <a:p>
            <a:pPr algn="just">
              <a:buFont typeface="+mj-lt"/>
              <a:buAutoNum type="arabicPeriod"/>
            </a:pPr>
            <a:r>
              <a:rPr lang="en-US" sz="2000" dirty="0">
                <a:latin typeface="Times New Roman" panose="02020603050405020304" pitchFamily="18" charset="0"/>
                <a:cs typeface="Times New Roman" panose="02020603050405020304" pitchFamily="18" charset="0"/>
              </a:rPr>
              <a:t>Jerry is a mammal</a:t>
            </a:r>
          </a:p>
          <a:p>
            <a:pPr algn="just">
              <a:buFont typeface="+mj-lt"/>
              <a:buAutoNum type="arabicPeriod"/>
            </a:pPr>
            <a:r>
              <a:rPr lang="en-US" sz="2000" dirty="0">
                <a:latin typeface="Times New Roman" panose="02020603050405020304" pitchFamily="18" charset="0"/>
                <a:cs typeface="Times New Roman" panose="02020603050405020304" pitchFamily="18" charset="0"/>
              </a:rPr>
              <a:t>Jerry is owned by Priya. </a:t>
            </a:r>
          </a:p>
          <a:p>
            <a:pPr algn="just">
              <a:buFont typeface="+mj-lt"/>
              <a:buAutoNum type="arabicPeriod"/>
            </a:pPr>
            <a:r>
              <a:rPr lang="en-US" sz="2000" dirty="0">
                <a:latin typeface="Times New Roman" panose="02020603050405020304" pitchFamily="18" charset="0"/>
                <a:cs typeface="Times New Roman" panose="02020603050405020304" pitchFamily="18" charset="0"/>
              </a:rPr>
              <a:t>Jerry is brown colored.</a:t>
            </a:r>
          </a:p>
          <a:p>
            <a:pPr algn="just">
              <a:buFont typeface="+mj-lt"/>
              <a:buAutoNum type="arabicPeriod"/>
            </a:pPr>
            <a:r>
              <a:rPr lang="en-US" sz="2000" dirty="0">
                <a:latin typeface="Times New Roman" panose="02020603050405020304" pitchFamily="18" charset="0"/>
                <a:cs typeface="Times New Roman" panose="02020603050405020304" pitchFamily="18" charset="0"/>
              </a:rPr>
              <a:t>All Mammals are animal.</a:t>
            </a:r>
          </a:p>
          <a:p>
            <a:pPr algn="just"/>
            <a:endParaRPr lang="en-IN" sz="4000" dirty="0"/>
          </a:p>
        </p:txBody>
      </p:sp>
      <p:pic>
        <p:nvPicPr>
          <p:cNvPr id="5" name="Picture 4">
            <a:extLst>
              <a:ext uri="{FF2B5EF4-FFF2-40B4-BE49-F238E27FC236}">
                <a16:creationId xmlns:a16="http://schemas.microsoft.com/office/drawing/2014/main" id="{041EE4E1-E67C-169F-AE45-7E3F44FEEA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0" y="1133925"/>
            <a:ext cx="5064687" cy="2976854"/>
          </a:xfrm>
          <a:prstGeom prst="rect">
            <a:avLst/>
          </a:prstGeom>
        </p:spPr>
      </p:pic>
    </p:spTree>
    <p:extLst>
      <p:ext uri="{BB962C8B-B14F-4D97-AF65-F5344CB8AC3E}">
        <p14:creationId xmlns:p14="http://schemas.microsoft.com/office/powerpoint/2010/main" val="27446935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8155</TotalTime>
  <Words>16957</Words>
  <Application>Microsoft Office PowerPoint</Application>
  <PresentationFormat>On-screen Show (4:3)</PresentationFormat>
  <Paragraphs>1050</Paragraphs>
  <Slides>197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197</vt:i4>
      </vt:variant>
    </vt:vector>
  </HeadingPairs>
  <TitlesOfParts>
    <vt:vector size="205" baseType="lpstr">
      <vt:lpstr>Arial</vt:lpstr>
      <vt:lpstr>Calibri</vt:lpstr>
      <vt:lpstr>Lato</vt:lpstr>
      <vt:lpstr>Söhne</vt:lpstr>
      <vt:lpstr>Symbol</vt:lpstr>
      <vt:lpstr>Times New Roman</vt:lpstr>
      <vt:lpstr>var(--font-family-heading-lesson-markdown)</vt:lpstr>
      <vt:lpstr>Office Theme</vt:lpstr>
      <vt:lpstr>UNIT III</vt:lpstr>
      <vt:lpstr>Topics</vt:lpstr>
      <vt:lpstr>Semantic Relations </vt:lpstr>
      <vt:lpstr> Semantic Relations </vt:lpstr>
      <vt:lpstr> Semantic Relations </vt:lpstr>
      <vt:lpstr> Synonymy</vt:lpstr>
      <vt:lpstr> E.g - Synonymy</vt:lpstr>
      <vt:lpstr> Synonymy</vt:lpstr>
      <vt:lpstr> Antonymy</vt:lpstr>
      <vt:lpstr> Antonymy</vt:lpstr>
      <vt:lpstr> Types of Antonymy</vt:lpstr>
      <vt:lpstr> Types of Antonymy</vt:lpstr>
      <vt:lpstr> Types of Antonymy</vt:lpstr>
      <vt:lpstr> Antonymy</vt:lpstr>
      <vt:lpstr> Antonymy</vt:lpstr>
      <vt:lpstr> Antonymy</vt:lpstr>
      <vt:lpstr> Homonymy</vt:lpstr>
      <vt:lpstr> Homonymy</vt:lpstr>
      <vt:lpstr>Hyponymy </vt:lpstr>
      <vt:lpstr>Hyponymy </vt:lpstr>
      <vt:lpstr>Polysemy</vt:lpstr>
      <vt:lpstr>Semantic Relationships at Phrase/Sentence Level</vt:lpstr>
      <vt:lpstr>Semantic Relationships at Phrase or Sentence Level</vt:lpstr>
      <vt:lpstr>Semantic Role Labeling</vt:lpstr>
      <vt:lpstr>Semantic Role Labeling</vt:lpstr>
      <vt:lpstr>Semantic Role Labeling</vt:lpstr>
      <vt:lpstr>Why is Semantic Role Labeling important? </vt:lpstr>
      <vt:lpstr>Semantic Role Labeling Example</vt:lpstr>
      <vt:lpstr>Semantic Role</vt:lpstr>
      <vt:lpstr>Semantic Role Labeling - Predicate-argument structure</vt:lpstr>
      <vt:lpstr>Semantic Role Labeling - Predicate-argument structure</vt:lpstr>
      <vt:lpstr>Overall steps in SRL </vt:lpstr>
      <vt:lpstr>Overall steps in SRL </vt:lpstr>
      <vt:lpstr>Step 1 : Predicate detection </vt:lpstr>
      <vt:lpstr>Step 2 : Predicate disambiguation</vt:lpstr>
      <vt:lpstr> Step 3 : Argument identification </vt:lpstr>
      <vt:lpstr> Step 4 : Argument classification </vt:lpstr>
      <vt:lpstr>Semantic Role Labeling Applications</vt:lpstr>
      <vt:lpstr> Example of Semantic Role Labeling in Python </vt:lpstr>
      <vt:lpstr>Which are the NN approaches to SRL?</vt:lpstr>
      <vt:lpstr>Which are the NN approaches to SRL?</vt:lpstr>
      <vt:lpstr>Use of SRL</vt:lpstr>
      <vt:lpstr>Semantic Frame</vt:lpstr>
      <vt:lpstr>Semantic Frame</vt:lpstr>
      <vt:lpstr>Semantic Frame</vt:lpstr>
      <vt:lpstr>Semantic Frame</vt:lpstr>
      <vt:lpstr>Semantic Frame</vt:lpstr>
      <vt:lpstr>Semantic Frame</vt:lpstr>
      <vt:lpstr>Semantic Frame</vt:lpstr>
      <vt:lpstr>Semantic Frame</vt:lpstr>
      <vt:lpstr>Semantic Frame</vt:lpstr>
      <vt:lpstr>Semantic Frame</vt:lpstr>
      <vt:lpstr>Semantic Frame</vt:lpstr>
      <vt:lpstr>Semantic Frame</vt:lpstr>
      <vt:lpstr>Semantic Frame</vt:lpstr>
      <vt:lpstr>Semantic Frame</vt:lpstr>
      <vt:lpstr>Semantic Frame</vt:lpstr>
      <vt:lpstr>What semantic Frame used for?</vt:lpstr>
      <vt:lpstr>Semantic Role Labeling vs Semantic Frame</vt:lpstr>
      <vt:lpstr>Ontologies and Semantics</vt:lpstr>
      <vt:lpstr>How often does your virtual assistant misunderstand what you say? </vt:lpstr>
      <vt:lpstr>Why ontology?</vt:lpstr>
      <vt:lpstr>Ontology and Taxonomy in NLU</vt:lpstr>
      <vt:lpstr>Ontology and Taxonomy in NLU</vt:lpstr>
      <vt:lpstr>Ontologies and their significance in NLU</vt:lpstr>
      <vt:lpstr>Ontologies and semantics</vt:lpstr>
      <vt:lpstr>How Ontology Impacts NLU?</vt:lpstr>
      <vt:lpstr>Relation between Natural language, NLP and ontology</vt:lpstr>
      <vt:lpstr>Applications of Ontology</vt:lpstr>
      <vt:lpstr>OWL (Web Ontology Language)</vt:lpstr>
      <vt:lpstr>OWL (Web Ontology Language)</vt:lpstr>
      <vt:lpstr>OWL (Web Ontology Language)</vt:lpstr>
      <vt:lpstr>Ontology Structure</vt:lpstr>
      <vt:lpstr>Ontology Structure</vt:lpstr>
      <vt:lpstr>Example of Ontology for medical domain</vt:lpstr>
      <vt:lpstr>Example of Ontology for patient </vt:lpstr>
      <vt:lpstr>DODDLE-OWL Overview</vt:lpstr>
      <vt:lpstr>Construction of domain NLO for different languages</vt:lpstr>
      <vt:lpstr>Building NLO</vt:lpstr>
      <vt:lpstr>Example</vt:lpstr>
      <vt:lpstr>DOODLE OWL Document and Graph</vt:lpstr>
      <vt:lpstr>Semantic Network and Knowledge Graph </vt:lpstr>
      <vt:lpstr>Semantic network vs ontology</vt:lpstr>
      <vt:lpstr>Semantic network vs ontology</vt:lpstr>
      <vt:lpstr>Semantic network vs ontology</vt:lpstr>
      <vt:lpstr>Semantic network vs ontology</vt:lpstr>
      <vt:lpstr>Knowledge Graph </vt:lpstr>
      <vt:lpstr>Knowledge Graph </vt:lpstr>
      <vt:lpstr>Knowledge Graph </vt:lpstr>
      <vt:lpstr>Knowledge Graph </vt:lpstr>
      <vt:lpstr>Knowledge Graph </vt:lpstr>
      <vt:lpstr>What is Knowledge Graph?  </vt:lpstr>
      <vt:lpstr>Knowledge graph (KG)</vt:lpstr>
      <vt:lpstr>Knowledge Representation</vt:lpstr>
      <vt:lpstr>Techniques of knowledge representation </vt:lpstr>
      <vt:lpstr>1. Logical Representation</vt:lpstr>
      <vt:lpstr> Pros and Cons of Logical Representation</vt:lpstr>
      <vt:lpstr>2. Semantic Network Representation</vt:lpstr>
      <vt:lpstr>Example</vt:lpstr>
      <vt:lpstr>Semantic Network</vt:lpstr>
      <vt:lpstr>Semantic networks and Ontologies</vt:lpstr>
      <vt:lpstr>Example</vt:lpstr>
      <vt:lpstr>Different Representations</vt:lpstr>
      <vt:lpstr>Revised Semantic Networks</vt:lpstr>
      <vt:lpstr>Pros and CONS of Semantic representation</vt:lpstr>
      <vt:lpstr>3. Frame Representation </vt:lpstr>
      <vt:lpstr>3. Frame Representation </vt:lpstr>
      <vt:lpstr>Example </vt:lpstr>
      <vt:lpstr>Pros and Cons of Frame representation</vt:lpstr>
      <vt:lpstr>4. Production Rules </vt:lpstr>
      <vt:lpstr>Pros and Cons of Production Rules</vt:lpstr>
      <vt:lpstr>Applications of Knowledge Graphs</vt:lpstr>
      <vt:lpstr>Intent Detection and Classification </vt:lpstr>
      <vt:lpstr> Intent Detection and Classification </vt:lpstr>
      <vt:lpstr> Intent Detection and Classification </vt:lpstr>
      <vt:lpstr> Intent Detection and Classification </vt:lpstr>
      <vt:lpstr> Intent Detection and Classification </vt:lpstr>
      <vt:lpstr>How Does Intent Classification Work? </vt:lpstr>
      <vt:lpstr>How Does Intent Classification Work? </vt:lpstr>
      <vt:lpstr>How Does Intent Classification Work? </vt:lpstr>
      <vt:lpstr>How Does Intent Classification Work? </vt:lpstr>
      <vt:lpstr>How Does Intent Classification Work? </vt:lpstr>
      <vt:lpstr>Common Use Cases of Intent Classification</vt:lpstr>
      <vt:lpstr>Common Use Cases of Intent Classification</vt:lpstr>
      <vt:lpstr>Chatbot Intent Training step</vt:lpstr>
      <vt:lpstr>Steps for Intent Classification with BERT </vt:lpstr>
      <vt:lpstr> Intent Classification with BERT </vt:lpstr>
      <vt:lpstr>Paraphrase Extraction </vt:lpstr>
      <vt:lpstr>What is paraphrase?</vt:lpstr>
      <vt:lpstr>Types of paraphrase</vt:lpstr>
      <vt:lpstr>Paraphrase Extraction / Generation</vt:lpstr>
      <vt:lpstr>How is Paraphrase Extraction / Generation done?</vt:lpstr>
      <vt:lpstr>How is Paraphrase Extraction / Generation done?</vt:lpstr>
      <vt:lpstr>Transformer-based architectures  for Paraphrase Extraction / Generation</vt:lpstr>
      <vt:lpstr>How to choose the right model?</vt:lpstr>
      <vt:lpstr>Common applications where paraphrases are valuable</vt:lpstr>
      <vt:lpstr>Intrinsic evaluation vs extrinsic evaluation  </vt:lpstr>
      <vt:lpstr>Intrinsic evaluation vs extrinsic evaluation  </vt:lpstr>
      <vt:lpstr>Intrinsic evaluation vs extrinsic evaluation  </vt:lpstr>
      <vt:lpstr>Intrinsic evaluation vs extrinsic evaluation  </vt:lpstr>
      <vt:lpstr>Applications of Paraphrase Identification </vt:lpstr>
      <vt:lpstr>Discourse</vt:lpstr>
      <vt:lpstr>Discourse</vt:lpstr>
      <vt:lpstr>Why study discourse?</vt:lpstr>
      <vt:lpstr>How can we understand discourse?</vt:lpstr>
      <vt:lpstr>Discourse Analysis / models / parsing</vt:lpstr>
      <vt:lpstr>Discourse models</vt:lpstr>
      <vt:lpstr>key aspects of discourse</vt:lpstr>
      <vt:lpstr>key aspects of discourse</vt:lpstr>
      <vt:lpstr>Coreference Resolution </vt:lpstr>
      <vt:lpstr>Coreference Resolution - Example </vt:lpstr>
      <vt:lpstr>Coreference Resolution </vt:lpstr>
      <vt:lpstr>Types of Coreference resolution  </vt:lpstr>
      <vt:lpstr>Types of Coreference resolution  </vt:lpstr>
      <vt:lpstr>Types of Coreference resolution  </vt:lpstr>
      <vt:lpstr>Types of Coreference resolution  </vt:lpstr>
      <vt:lpstr>Some other examples of coreference resolution  </vt:lpstr>
      <vt:lpstr>What is coreference resolution? </vt:lpstr>
      <vt:lpstr>What is coreference resolution? </vt:lpstr>
      <vt:lpstr>Coreference resolution task</vt:lpstr>
      <vt:lpstr>Coreference resolution task - Mention Detection </vt:lpstr>
      <vt:lpstr>   Coreference resolution task - Mention Detection  </vt:lpstr>
      <vt:lpstr>Coreference resolution task  - Mention Detection</vt:lpstr>
      <vt:lpstr>Coreference resolution task  - Mention Detection</vt:lpstr>
      <vt:lpstr>Coreference resolution task  - Mention Detection</vt:lpstr>
      <vt:lpstr>Coreference resolution task - Mention Clustering</vt:lpstr>
      <vt:lpstr>Coreference resolution Models – Rule based models</vt:lpstr>
      <vt:lpstr>Coreference resolution Models - Mention-Pair Models </vt:lpstr>
      <vt:lpstr>Coreference resolution Models - Mention-Pair Models </vt:lpstr>
      <vt:lpstr>Coreference resolution Models - Mention-Pair Models </vt:lpstr>
      <vt:lpstr>Coreference resolution Models - Mention-Ranking Models </vt:lpstr>
      <vt:lpstr>Coreference resolution Models - Mention-Ranking Models </vt:lpstr>
      <vt:lpstr>Coreference resolution Models - Mention-Ranking Models </vt:lpstr>
      <vt:lpstr>Coreference Resolution vs Anaphora Resolution</vt:lpstr>
      <vt:lpstr>Coreference Resolution vs Anaphora Resolution</vt:lpstr>
      <vt:lpstr>Discourse vs Coreference</vt:lpstr>
      <vt:lpstr>  Coherence  </vt:lpstr>
      <vt:lpstr>  Coherence  </vt:lpstr>
      <vt:lpstr>  Coherence  </vt:lpstr>
      <vt:lpstr>  Coherence  </vt:lpstr>
      <vt:lpstr>  Coherence  </vt:lpstr>
      <vt:lpstr>  Coherence  </vt:lpstr>
      <vt:lpstr>  Coherence and discourse  </vt:lpstr>
      <vt:lpstr>  Coherence and discourse  </vt:lpstr>
      <vt:lpstr>Text Coherence </vt:lpstr>
      <vt:lpstr>Text coherence</vt:lpstr>
      <vt:lpstr>Text coherence</vt:lpstr>
      <vt:lpstr>Text coherence</vt:lpstr>
      <vt:lpstr>Text coherence – Example 1</vt:lpstr>
      <vt:lpstr>Text coherence – Example 2</vt:lpstr>
      <vt:lpstr>Text coherence – Example 3</vt:lpstr>
      <vt:lpstr> Discourse Structure </vt:lpstr>
      <vt:lpstr> Discourse Structure </vt:lpstr>
      <vt:lpstr> Discourse Structure </vt:lpstr>
      <vt:lpstr>Discourse Planning</vt:lpstr>
      <vt:lpstr>Discourse Planning</vt:lpstr>
      <vt:lpstr>Discourse Planning</vt:lpstr>
    </vt:vector>
  </TitlesOfParts>
  <Company>Grizli777</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II</dc:title>
  <dc:creator>admin</dc:creator>
  <cp:lastModifiedBy>DHILSATH FATHIMA. M</cp:lastModifiedBy>
  <cp:revision>919</cp:revision>
  <dcterms:created xsi:type="dcterms:W3CDTF">2022-08-13T03:59:00Z</dcterms:created>
  <dcterms:modified xsi:type="dcterms:W3CDTF">2023-10-17T08:26:15Z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97889899F5154C268239294C567D8591</vt:lpwstr>
  </property>
  <property fmtid="{D5CDD505-2E9C-101B-9397-08002B2CF9AE}" pid="3" name="KSOProductBuildVer">
    <vt:lpwstr>1033-11.2.0.11254</vt:lpwstr>
  </property>
</Properties>
</file>